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2" r:id="rId3"/>
  </p:sldMasterIdLst>
  <p:sldIdLst>
    <p:sldId id="256" r:id="rId4"/>
    <p:sldId id="257" r:id="rId5"/>
    <p:sldId id="258" r:id="rId6"/>
    <p:sldId id="259" r:id="rId7"/>
    <p:sldId id="287" r:id="rId8"/>
    <p:sldId id="260" r:id="rId9"/>
    <p:sldId id="261" r:id="rId10"/>
    <p:sldId id="262" r:id="rId11"/>
    <p:sldId id="286" r:id="rId12"/>
    <p:sldId id="263" r:id="rId13"/>
    <p:sldId id="264" r:id="rId14"/>
    <p:sldId id="265" r:id="rId15"/>
    <p:sldId id="266" r:id="rId16"/>
    <p:sldId id="267" r:id="rId17"/>
    <p:sldId id="268" r:id="rId18"/>
    <p:sldId id="277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黑体" panose="02010609060101010101" pitchFamily="49" charset="-122"/>
      <p:regular r:id="rId35"/>
    </p:embeddedFont>
    <p:embeddedFont>
      <p:font typeface="等线" panose="02010600030101010101" charset="-122"/>
      <p:regular r:id="rId36"/>
    </p:embeddedFont>
    <p:embeddedFont>
      <p:font typeface="Abadi" panose="020B0604020104020204" pitchFamily="34" charset="0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10.xml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09575" y="462672"/>
            <a:ext cx="11372850" cy="5932657"/>
          </a:xfrm>
          <a:custGeom>
            <a:avLst/>
            <a:gdLst>
              <a:gd name="connsiteX0" fmla="*/ 0 w 11372850"/>
              <a:gd name="connsiteY0" fmla="*/ 0 h 5932657"/>
              <a:gd name="connsiteX1" fmla="*/ 11372850 w 11372850"/>
              <a:gd name="connsiteY1" fmla="*/ 0 h 5932657"/>
              <a:gd name="connsiteX2" fmla="*/ 11372850 w 11372850"/>
              <a:gd name="connsiteY2" fmla="*/ 1567315 h 5932657"/>
              <a:gd name="connsiteX3" fmla="*/ 11134725 w 11372850"/>
              <a:gd name="connsiteY3" fmla="*/ 1805440 h 5932657"/>
              <a:gd name="connsiteX4" fmla="*/ 11372850 w 11372850"/>
              <a:gd name="connsiteY4" fmla="*/ 2043565 h 5932657"/>
              <a:gd name="connsiteX5" fmla="*/ 11372850 w 11372850"/>
              <a:gd name="connsiteY5" fmla="*/ 5932657 h 5932657"/>
              <a:gd name="connsiteX6" fmla="*/ 0 w 11372850"/>
              <a:gd name="connsiteY6" fmla="*/ 5932657 h 5932657"/>
              <a:gd name="connsiteX7" fmla="*/ 0 w 11372850"/>
              <a:gd name="connsiteY7" fmla="*/ 2043565 h 5932657"/>
              <a:gd name="connsiteX8" fmla="*/ 238125 w 11372850"/>
              <a:gd name="connsiteY8" fmla="*/ 1805440 h 5932657"/>
              <a:gd name="connsiteX9" fmla="*/ 0 w 11372850"/>
              <a:gd name="connsiteY9" fmla="*/ 1567315 h 5932657"/>
            </a:gdLst>
            <a:ahLst/>
            <a:cxnLst/>
            <a:rect l="l" t="t" r="r" b="b"/>
            <a:pathLst>
              <a:path w="11372850" h="5932657">
                <a:moveTo>
                  <a:pt x="0" y="0"/>
                </a:moveTo>
                <a:lnTo>
                  <a:pt x="11372850" y="0"/>
                </a:lnTo>
                <a:lnTo>
                  <a:pt x="11372850" y="1567315"/>
                </a:lnTo>
                <a:cubicBezTo>
                  <a:pt x="11241337" y="1567315"/>
                  <a:pt x="11134725" y="1673927"/>
                  <a:pt x="11134725" y="1805440"/>
                </a:cubicBezTo>
                <a:cubicBezTo>
                  <a:pt x="11134725" y="1936953"/>
                  <a:pt x="11241337" y="2043565"/>
                  <a:pt x="11372850" y="2043565"/>
                </a:cubicBezTo>
                <a:lnTo>
                  <a:pt x="11372850" y="5932657"/>
                </a:lnTo>
                <a:lnTo>
                  <a:pt x="0" y="5932657"/>
                </a:lnTo>
                <a:lnTo>
                  <a:pt x="0" y="2043565"/>
                </a:lnTo>
                <a:cubicBezTo>
                  <a:pt x="131513" y="2043565"/>
                  <a:pt x="238125" y="1936953"/>
                  <a:pt x="238125" y="1805440"/>
                </a:cubicBezTo>
                <a:cubicBezTo>
                  <a:pt x="238125" y="1673927"/>
                  <a:pt x="131513" y="1567315"/>
                  <a:pt x="0" y="156731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3888" y="639061"/>
            <a:ext cx="10944224" cy="5579878"/>
          </a:xfrm>
          <a:custGeom>
            <a:avLst/>
            <a:gdLst>
              <a:gd name="connsiteX0" fmla="*/ 0 w 10944224"/>
              <a:gd name="connsiteY0" fmla="*/ 0 h 5579878"/>
              <a:gd name="connsiteX1" fmla="*/ 10944224 w 10944224"/>
              <a:gd name="connsiteY1" fmla="*/ 0 h 5579878"/>
              <a:gd name="connsiteX2" fmla="*/ 10944224 w 10944224"/>
              <a:gd name="connsiteY2" fmla="*/ 1277816 h 5579878"/>
              <a:gd name="connsiteX3" fmla="*/ 10938740 w 10944224"/>
              <a:gd name="connsiteY3" fmla="*/ 1280792 h 5579878"/>
              <a:gd name="connsiteX4" fmla="*/ 10769036 w 10944224"/>
              <a:gd name="connsiteY4" fmla="*/ 1599968 h 5579878"/>
              <a:gd name="connsiteX5" fmla="*/ 10938740 w 10944224"/>
              <a:gd name="connsiteY5" fmla="*/ 1919144 h 5579878"/>
              <a:gd name="connsiteX6" fmla="*/ 10944224 w 10944224"/>
              <a:gd name="connsiteY6" fmla="*/ 1922121 h 5579878"/>
              <a:gd name="connsiteX7" fmla="*/ 10944224 w 10944224"/>
              <a:gd name="connsiteY7" fmla="*/ 5579878 h 5579878"/>
              <a:gd name="connsiteX8" fmla="*/ 0 w 10944224"/>
              <a:gd name="connsiteY8" fmla="*/ 5579878 h 5579878"/>
              <a:gd name="connsiteX9" fmla="*/ 0 w 10944224"/>
              <a:gd name="connsiteY9" fmla="*/ 1922121 h 5579878"/>
              <a:gd name="connsiteX10" fmla="*/ 5484 w 10944224"/>
              <a:gd name="connsiteY10" fmla="*/ 1919144 h 5579878"/>
              <a:gd name="connsiteX11" fmla="*/ 175188 w 10944224"/>
              <a:gd name="connsiteY11" fmla="*/ 1599968 h 5579878"/>
              <a:gd name="connsiteX12" fmla="*/ 5484 w 10944224"/>
              <a:gd name="connsiteY12" fmla="*/ 1280792 h 5579878"/>
              <a:gd name="connsiteX13" fmla="*/ 0 w 10944224"/>
              <a:gd name="connsiteY13" fmla="*/ 1277816 h 5579878"/>
            </a:gdLst>
            <a:ahLst/>
            <a:cxnLst/>
            <a:rect l="l" t="t" r="r" b="b"/>
            <a:pathLst>
              <a:path w="10944224" h="5579878">
                <a:moveTo>
                  <a:pt x="0" y="0"/>
                </a:moveTo>
                <a:lnTo>
                  <a:pt x="10944224" y="0"/>
                </a:lnTo>
                <a:lnTo>
                  <a:pt x="10944224" y="1277816"/>
                </a:lnTo>
                <a:lnTo>
                  <a:pt x="10938740" y="1280792"/>
                </a:lnTo>
                <a:cubicBezTo>
                  <a:pt x="10836353" y="1349964"/>
                  <a:pt x="10769036" y="1467104"/>
                  <a:pt x="10769036" y="1599968"/>
                </a:cubicBezTo>
                <a:cubicBezTo>
                  <a:pt x="10769036" y="1732832"/>
                  <a:pt x="10836353" y="1849973"/>
                  <a:pt x="10938740" y="1919144"/>
                </a:cubicBezTo>
                <a:lnTo>
                  <a:pt x="10944224" y="1922121"/>
                </a:lnTo>
                <a:lnTo>
                  <a:pt x="10944224" y="5579878"/>
                </a:lnTo>
                <a:lnTo>
                  <a:pt x="0" y="5579878"/>
                </a:lnTo>
                <a:lnTo>
                  <a:pt x="0" y="1922121"/>
                </a:lnTo>
                <a:lnTo>
                  <a:pt x="5484" y="1919144"/>
                </a:lnTo>
                <a:cubicBezTo>
                  <a:pt x="107871" y="1849973"/>
                  <a:pt x="175188" y="1732832"/>
                  <a:pt x="175188" y="1599968"/>
                </a:cubicBezTo>
                <a:cubicBezTo>
                  <a:pt x="175188" y="1467104"/>
                  <a:pt x="107871" y="1349964"/>
                  <a:pt x="5484" y="1280792"/>
                </a:cubicBezTo>
                <a:lnTo>
                  <a:pt x="0" y="127781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accent2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73052" y="1391551"/>
            <a:ext cx="9433193" cy="20873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lang="zh-CN" altLang="zh-CN" sz="4400" kern="100" dirty="0">
                <a:effectLst/>
                <a:latin typeface="Calibri" panose="020F0502020204030204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基于联盟链的药物开发数据互联平台</a:t>
            </a:r>
            <a:endParaRPr lang="zh-CN" altLang="zh-CN" sz="4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5162167" y="4439754"/>
            <a:ext cx="1854965" cy="36665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0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74948" y="4501667"/>
            <a:ext cx="2029403" cy="24622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/>
          <a:lstStyle/>
          <a:p>
            <a:pPr algn="ctr"/>
            <a:r>
              <a:rPr kumimoji="1" lang="zh-CN" altLang="en-US" sz="1800" dirty="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第</a:t>
            </a:r>
            <a:r>
              <a:rPr kumimoji="1" lang="en-US" altLang="zh-CN" sz="1800" dirty="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10</a:t>
            </a:r>
            <a:r>
              <a:rPr kumimoji="1" lang="zh-CN" altLang="en-US" sz="1800" dirty="0">
                <a:ln w="12700">
                  <a:noFill/>
                </a:ln>
                <a:solidFill>
                  <a:schemeClr val="bg1"/>
                </a:solidFill>
                <a:latin typeface="OPPOSans R"/>
                <a:ea typeface="OPPOSans R"/>
                <a:cs typeface="OPPOSans R"/>
              </a:rPr>
              <a:t>组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rot="2701402">
            <a:off x="10674555" y="5202547"/>
            <a:ext cx="781733" cy="788264"/>
          </a:xfrm>
          <a:custGeom>
            <a:avLst/>
            <a:gdLst>
              <a:gd name="connsiteX0" fmla="*/ 225385 w 1379128"/>
              <a:gd name="connsiteY0" fmla="*/ 1209675 h 1390650"/>
              <a:gd name="connsiteX1" fmla="*/ 1153743 w 1379128"/>
              <a:gd name="connsiteY1" fmla="*/ 1209675 h 1390650"/>
              <a:gd name="connsiteX2" fmla="*/ 1078327 w 1379128"/>
              <a:gd name="connsiteY2" fmla="*/ 1271899 h 1390650"/>
              <a:gd name="connsiteX3" fmla="*/ 689564 w 1379128"/>
              <a:gd name="connsiteY3" fmla="*/ 1390650 h 1390650"/>
              <a:gd name="connsiteX4" fmla="*/ 300802 w 1379128"/>
              <a:gd name="connsiteY4" fmla="*/ 1271899 h 1390650"/>
              <a:gd name="connsiteX5" fmla="*/ 57076 w 1379128"/>
              <a:gd name="connsiteY5" fmla="*/ 981075 h 1390650"/>
              <a:gd name="connsiteX6" fmla="*/ 1322052 w 1379128"/>
              <a:gd name="connsiteY6" fmla="*/ 981075 h 1390650"/>
              <a:gd name="connsiteX7" fmla="*/ 1266138 w 1379128"/>
              <a:gd name="connsiteY7" fmla="*/ 1084088 h 1390650"/>
              <a:gd name="connsiteX8" fmla="*/ 1256826 w 1379128"/>
              <a:gd name="connsiteY8" fmla="*/ 1095375 h 1390650"/>
              <a:gd name="connsiteX9" fmla="*/ 122303 w 1379128"/>
              <a:gd name="connsiteY9" fmla="*/ 1095375 h 1390650"/>
              <a:gd name="connsiteX10" fmla="*/ 112990 w 1379128"/>
              <a:gd name="connsiteY10" fmla="*/ 1084088 h 1390650"/>
              <a:gd name="connsiteX11" fmla="*/ 0 w 1379128"/>
              <a:gd name="connsiteY11" fmla="*/ 752475 h 1390650"/>
              <a:gd name="connsiteX12" fmla="*/ 1379128 w 1379128"/>
              <a:gd name="connsiteY12" fmla="*/ 752475 h 1390650"/>
              <a:gd name="connsiteX13" fmla="*/ 1370763 w 1379128"/>
              <a:gd name="connsiteY13" fmla="*/ 835457 h 1390650"/>
              <a:gd name="connsiteX14" fmla="*/ 1361041 w 1379128"/>
              <a:gd name="connsiteY14" fmla="*/ 866775 h 1390650"/>
              <a:gd name="connsiteX15" fmla="*/ 18087 w 1379128"/>
              <a:gd name="connsiteY15" fmla="*/ 866775 h 1390650"/>
              <a:gd name="connsiteX16" fmla="*/ 8366 w 1379128"/>
              <a:gd name="connsiteY16" fmla="*/ 835457 h 1390650"/>
              <a:gd name="connsiteX17" fmla="*/ 18087 w 1379128"/>
              <a:gd name="connsiteY17" fmla="*/ 523875 h 1390650"/>
              <a:gd name="connsiteX18" fmla="*/ 1361041 w 1379128"/>
              <a:gd name="connsiteY18" fmla="*/ 523875 h 1390650"/>
              <a:gd name="connsiteX19" fmla="*/ 1370763 w 1379128"/>
              <a:gd name="connsiteY19" fmla="*/ 555193 h 1390650"/>
              <a:gd name="connsiteX20" fmla="*/ 1379128 w 1379128"/>
              <a:gd name="connsiteY20" fmla="*/ 638175 h 1390650"/>
              <a:gd name="connsiteX21" fmla="*/ 0 w 1379128"/>
              <a:gd name="connsiteY21" fmla="*/ 638175 h 1390650"/>
              <a:gd name="connsiteX22" fmla="*/ 8366 w 1379128"/>
              <a:gd name="connsiteY22" fmla="*/ 555193 h 1390650"/>
              <a:gd name="connsiteX23" fmla="*/ 122303 w 1379128"/>
              <a:gd name="connsiteY23" fmla="*/ 295275 h 1390650"/>
              <a:gd name="connsiteX24" fmla="*/ 1256826 w 1379128"/>
              <a:gd name="connsiteY24" fmla="*/ 295275 h 1390650"/>
              <a:gd name="connsiteX25" fmla="*/ 1266138 w 1379128"/>
              <a:gd name="connsiteY25" fmla="*/ 306562 h 1390650"/>
              <a:gd name="connsiteX26" fmla="*/ 1322052 w 1379128"/>
              <a:gd name="connsiteY26" fmla="*/ 409575 h 1390650"/>
              <a:gd name="connsiteX27" fmla="*/ 57076 w 1379128"/>
              <a:gd name="connsiteY27" fmla="*/ 409575 h 1390650"/>
              <a:gd name="connsiteX28" fmla="*/ 112990 w 1379128"/>
              <a:gd name="connsiteY28" fmla="*/ 306562 h 1390650"/>
              <a:gd name="connsiteX29" fmla="*/ 689564 w 1379128"/>
              <a:gd name="connsiteY29" fmla="*/ 0 h 1390650"/>
              <a:gd name="connsiteX30" fmla="*/ 1078327 w 1379128"/>
              <a:gd name="connsiteY30" fmla="*/ 118751 h 1390650"/>
              <a:gd name="connsiteX31" fmla="*/ 1153743 w 1379128"/>
              <a:gd name="connsiteY31" fmla="*/ 180975 h 1390650"/>
              <a:gd name="connsiteX32" fmla="*/ 225385 w 1379128"/>
              <a:gd name="connsiteY32" fmla="*/ 180975 h 1390650"/>
              <a:gd name="connsiteX33" fmla="*/ 300802 w 1379128"/>
              <a:gd name="connsiteY33" fmla="*/ 118751 h 1390650"/>
              <a:gd name="connsiteX34" fmla="*/ 689564 w 1379128"/>
              <a:gd name="connsiteY34" fmla="*/ 0 h 1390650"/>
            </a:gdLst>
            <a:ahLst/>
            <a:cxnLst/>
            <a:rect l="l" t="t" r="r" b="b"/>
            <a:pathLst>
              <a:path w="1379128" h="1390650">
                <a:moveTo>
                  <a:pt x="225385" y="1209675"/>
                </a:moveTo>
                <a:lnTo>
                  <a:pt x="1153743" y="1209675"/>
                </a:lnTo>
                <a:lnTo>
                  <a:pt x="1078327" y="1271899"/>
                </a:lnTo>
                <a:cubicBezTo>
                  <a:pt x="967352" y="1346872"/>
                  <a:pt x="833570" y="1390650"/>
                  <a:pt x="689564" y="1390650"/>
                </a:cubicBezTo>
                <a:cubicBezTo>
                  <a:pt x="545558" y="1390650"/>
                  <a:pt x="411776" y="1346872"/>
                  <a:pt x="300802" y="1271899"/>
                </a:cubicBezTo>
                <a:close/>
                <a:moveTo>
                  <a:pt x="57076" y="981075"/>
                </a:moveTo>
                <a:lnTo>
                  <a:pt x="1322052" y="981075"/>
                </a:lnTo>
                <a:lnTo>
                  <a:pt x="1266138" y="1084088"/>
                </a:lnTo>
                <a:lnTo>
                  <a:pt x="1256826" y="1095375"/>
                </a:lnTo>
                <a:lnTo>
                  <a:pt x="122303" y="1095375"/>
                </a:lnTo>
                <a:lnTo>
                  <a:pt x="112990" y="1084088"/>
                </a:lnTo>
                <a:close/>
                <a:moveTo>
                  <a:pt x="0" y="752475"/>
                </a:moveTo>
                <a:lnTo>
                  <a:pt x="1379128" y="752475"/>
                </a:lnTo>
                <a:lnTo>
                  <a:pt x="1370763" y="835457"/>
                </a:lnTo>
                <a:lnTo>
                  <a:pt x="1361041" y="866775"/>
                </a:lnTo>
                <a:lnTo>
                  <a:pt x="18087" y="866775"/>
                </a:lnTo>
                <a:lnTo>
                  <a:pt x="8366" y="835457"/>
                </a:lnTo>
                <a:close/>
                <a:moveTo>
                  <a:pt x="18087" y="523875"/>
                </a:moveTo>
                <a:lnTo>
                  <a:pt x="1361041" y="523875"/>
                </a:lnTo>
                <a:lnTo>
                  <a:pt x="1370763" y="555193"/>
                </a:lnTo>
                <a:lnTo>
                  <a:pt x="1379128" y="638175"/>
                </a:lnTo>
                <a:lnTo>
                  <a:pt x="0" y="638175"/>
                </a:lnTo>
                <a:lnTo>
                  <a:pt x="8366" y="555193"/>
                </a:lnTo>
                <a:close/>
                <a:moveTo>
                  <a:pt x="122303" y="295275"/>
                </a:moveTo>
                <a:lnTo>
                  <a:pt x="1256826" y="295275"/>
                </a:lnTo>
                <a:lnTo>
                  <a:pt x="1266138" y="306562"/>
                </a:lnTo>
                <a:lnTo>
                  <a:pt x="1322052" y="409575"/>
                </a:lnTo>
                <a:lnTo>
                  <a:pt x="57076" y="409575"/>
                </a:lnTo>
                <a:lnTo>
                  <a:pt x="112990" y="306562"/>
                </a:lnTo>
                <a:close/>
                <a:moveTo>
                  <a:pt x="689564" y="0"/>
                </a:moveTo>
                <a:cubicBezTo>
                  <a:pt x="833570" y="0"/>
                  <a:pt x="967352" y="43778"/>
                  <a:pt x="1078327" y="118751"/>
                </a:cubicBezTo>
                <a:lnTo>
                  <a:pt x="1153743" y="180975"/>
                </a:lnTo>
                <a:lnTo>
                  <a:pt x="225385" y="180975"/>
                </a:lnTo>
                <a:lnTo>
                  <a:pt x="300802" y="118751"/>
                </a:lnTo>
                <a:cubicBezTo>
                  <a:pt x="411776" y="43778"/>
                  <a:pt x="545558" y="0"/>
                  <a:pt x="68956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01402">
            <a:off x="600255" y="338536"/>
            <a:ext cx="682189" cy="969954"/>
          </a:xfrm>
          <a:custGeom>
            <a:avLst/>
            <a:gdLst>
              <a:gd name="connsiteX0" fmla="*/ 320351 w 682189"/>
              <a:gd name="connsiteY0" fmla="*/ 908289 h 969954"/>
              <a:gd name="connsiteX1" fmla="*/ 456804 w 682189"/>
              <a:gd name="connsiteY1" fmla="*/ 908289 h 969954"/>
              <a:gd name="connsiteX2" fmla="*/ 382066 w 682189"/>
              <a:gd name="connsiteY2" fmla="*/ 969954 h 969954"/>
              <a:gd name="connsiteX3" fmla="*/ 91565 w 682189"/>
              <a:gd name="connsiteY3" fmla="*/ 679689 h 969954"/>
              <a:gd name="connsiteX4" fmla="*/ 625113 w 682189"/>
              <a:gd name="connsiteY4" fmla="*/ 679689 h 969954"/>
              <a:gd name="connsiteX5" fmla="*/ 569199 w 682189"/>
              <a:gd name="connsiteY5" fmla="*/ 782702 h 969954"/>
              <a:gd name="connsiteX6" fmla="*/ 559887 w 682189"/>
              <a:gd name="connsiteY6" fmla="*/ 793989 h 969954"/>
              <a:gd name="connsiteX7" fmla="*/ 205958 w 682189"/>
              <a:gd name="connsiteY7" fmla="*/ 793989 h 969954"/>
              <a:gd name="connsiteX8" fmla="*/ 456827 w 682189"/>
              <a:gd name="connsiteY8" fmla="*/ 108189 h 969954"/>
              <a:gd name="connsiteX9" fmla="*/ 564929 w 682189"/>
              <a:gd name="connsiteY9" fmla="*/ 0 h 969954"/>
              <a:gd name="connsiteX10" fmla="*/ 569199 w 682189"/>
              <a:gd name="connsiteY10" fmla="*/ 5176 h 969954"/>
              <a:gd name="connsiteX11" fmla="*/ 625113 w 682189"/>
              <a:gd name="connsiteY11" fmla="*/ 108189 h 969954"/>
              <a:gd name="connsiteX12" fmla="*/ 228414 w 682189"/>
              <a:gd name="connsiteY12" fmla="*/ 336789 h 969954"/>
              <a:gd name="connsiteX13" fmla="*/ 342620 w 682189"/>
              <a:gd name="connsiteY13" fmla="*/ 222489 h 969954"/>
              <a:gd name="connsiteX14" fmla="*/ 664102 w 682189"/>
              <a:gd name="connsiteY14" fmla="*/ 222489 h 969954"/>
              <a:gd name="connsiteX15" fmla="*/ 673824 w 682189"/>
              <a:gd name="connsiteY15" fmla="*/ 253807 h 969954"/>
              <a:gd name="connsiteX16" fmla="*/ 682189 w 682189"/>
              <a:gd name="connsiteY16" fmla="*/ 336789 h 969954"/>
              <a:gd name="connsiteX17" fmla="*/ 0 w 682189"/>
              <a:gd name="connsiteY17" fmla="*/ 565389 h 969954"/>
              <a:gd name="connsiteX18" fmla="*/ 114207 w 682189"/>
              <a:gd name="connsiteY18" fmla="*/ 451089 h 969954"/>
              <a:gd name="connsiteX19" fmla="*/ 682189 w 682189"/>
              <a:gd name="connsiteY19" fmla="*/ 451089 h 969954"/>
              <a:gd name="connsiteX20" fmla="*/ 673824 w 682189"/>
              <a:gd name="connsiteY20" fmla="*/ 534071 h 969954"/>
              <a:gd name="connsiteX21" fmla="*/ 664102 w 682189"/>
              <a:gd name="connsiteY21" fmla="*/ 565389 h 969954"/>
            </a:gdLst>
            <a:ahLst/>
            <a:cxnLst/>
            <a:rect l="l" t="t" r="r" b="b"/>
            <a:pathLst>
              <a:path w="682189" h="969954">
                <a:moveTo>
                  <a:pt x="320351" y="908289"/>
                </a:moveTo>
                <a:lnTo>
                  <a:pt x="456804" y="908289"/>
                </a:lnTo>
                <a:lnTo>
                  <a:pt x="382066" y="969954"/>
                </a:lnTo>
                <a:close/>
                <a:moveTo>
                  <a:pt x="91565" y="679689"/>
                </a:moveTo>
                <a:lnTo>
                  <a:pt x="625113" y="679689"/>
                </a:lnTo>
                <a:lnTo>
                  <a:pt x="569199" y="782702"/>
                </a:lnTo>
                <a:lnTo>
                  <a:pt x="559887" y="793989"/>
                </a:lnTo>
                <a:lnTo>
                  <a:pt x="205958" y="793989"/>
                </a:lnTo>
                <a:close/>
                <a:moveTo>
                  <a:pt x="456827" y="108189"/>
                </a:moveTo>
                <a:lnTo>
                  <a:pt x="564929" y="0"/>
                </a:lnTo>
                <a:lnTo>
                  <a:pt x="569199" y="5176"/>
                </a:lnTo>
                <a:lnTo>
                  <a:pt x="625113" y="108189"/>
                </a:lnTo>
                <a:close/>
                <a:moveTo>
                  <a:pt x="228414" y="336789"/>
                </a:moveTo>
                <a:lnTo>
                  <a:pt x="342620" y="222489"/>
                </a:lnTo>
                <a:lnTo>
                  <a:pt x="664102" y="222489"/>
                </a:lnTo>
                <a:lnTo>
                  <a:pt x="673824" y="253807"/>
                </a:lnTo>
                <a:lnTo>
                  <a:pt x="682189" y="336789"/>
                </a:lnTo>
                <a:close/>
                <a:moveTo>
                  <a:pt x="0" y="565389"/>
                </a:moveTo>
                <a:lnTo>
                  <a:pt x="114207" y="451089"/>
                </a:lnTo>
                <a:lnTo>
                  <a:pt x="682189" y="451089"/>
                </a:lnTo>
                <a:lnTo>
                  <a:pt x="673824" y="534071"/>
                </a:lnTo>
                <a:lnTo>
                  <a:pt x="664102" y="56538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5336894"/>
            <a:ext cx="12192000" cy="1521106"/>
          </a:xfrm>
          <a:custGeom>
            <a:avLst/>
            <a:gdLst>
              <a:gd name="connsiteX0" fmla="*/ 1333500 w 12192000"/>
              <a:gd name="connsiteY0" fmla="*/ 204 h 1521106"/>
              <a:gd name="connsiteX1" fmla="*/ 6096000 w 12192000"/>
              <a:gd name="connsiteY1" fmla="*/ 206622 h 1521106"/>
              <a:gd name="connsiteX2" fmla="*/ 12192000 w 12192000"/>
              <a:gd name="connsiteY2" fmla="*/ 206622 h 1521106"/>
              <a:gd name="connsiteX3" fmla="*/ 12192000 w 12192000"/>
              <a:gd name="connsiteY3" fmla="*/ 1521106 h 1521106"/>
              <a:gd name="connsiteX4" fmla="*/ 0 w 12192000"/>
              <a:gd name="connsiteY4" fmla="*/ 1521106 h 1521106"/>
              <a:gd name="connsiteX5" fmla="*/ 0 w 12192000"/>
              <a:gd name="connsiteY5" fmla="*/ 206622 h 1521106"/>
              <a:gd name="connsiteX6" fmla="*/ 1333500 w 12192000"/>
              <a:gd name="connsiteY6" fmla="*/ 204 h 1521106"/>
            </a:gdLst>
            <a:ahLst/>
            <a:cxnLst/>
            <a:rect l="l" t="t" r="r" b="b"/>
            <a:pathLst>
              <a:path w="12192000" h="1521106">
                <a:moveTo>
                  <a:pt x="1333500" y="204"/>
                </a:moveTo>
                <a:cubicBezTo>
                  <a:pt x="2921000" y="14402"/>
                  <a:pt x="4508500" y="765806"/>
                  <a:pt x="6096000" y="206622"/>
                </a:cubicBezTo>
                <a:cubicBezTo>
                  <a:pt x="8128000" y="-509134"/>
                  <a:pt x="10160000" y="922377"/>
                  <a:pt x="12192000" y="206622"/>
                </a:cubicBezTo>
                <a:lnTo>
                  <a:pt x="12192000" y="1521106"/>
                </a:lnTo>
                <a:lnTo>
                  <a:pt x="0" y="1521106"/>
                </a:lnTo>
                <a:lnTo>
                  <a:pt x="0" y="206622"/>
                </a:lnTo>
                <a:cubicBezTo>
                  <a:pt x="444500" y="50051"/>
                  <a:pt x="889000" y="-3771"/>
                  <a:pt x="1333500" y="20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accent2">
                <a:lumMod val="40000"/>
                <a:lumOff val="60000"/>
              </a:schemeClr>
            </a:solidFill>
            <a:miter/>
          </a:ln>
          <a:effectLst>
            <a:outerShdw blurRad="254000" dist="76200" dir="16200000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5336894"/>
            <a:ext cx="12192000" cy="1521106"/>
          </a:xfrm>
          <a:custGeom>
            <a:avLst/>
            <a:gdLst>
              <a:gd name="connsiteX0" fmla="*/ 1333500 w 12192000"/>
              <a:gd name="connsiteY0" fmla="*/ 204 h 1521106"/>
              <a:gd name="connsiteX1" fmla="*/ 6096000 w 12192000"/>
              <a:gd name="connsiteY1" fmla="*/ 206622 h 1521106"/>
              <a:gd name="connsiteX2" fmla="*/ 12192000 w 12192000"/>
              <a:gd name="connsiteY2" fmla="*/ 206622 h 1521106"/>
              <a:gd name="connsiteX3" fmla="*/ 12192000 w 12192000"/>
              <a:gd name="connsiteY3" fmla="*/ 1521106 h 1521106"/>
              <a:gd name="connsiteX4" fmla="*/ 0 w 12192000"/>
              <a:gd name="connsiteY4" fmla="*/ 1521106 h 1521106"/>
              <a:gd name="connsiteX5" fmla="*/ 0 w 12192000"/>
              <a:gd name="connsiteY5" fmla="*/ 206622 h 1521106"/>
              <a:gd name="connsiteX6" fmla="*/ 1333500 w 12192000"/>
              <a:gd name="connsiteY6" fmla="*/ 204 h 1521106"/>
            </a:gdLst>
            <a:ahLst/>
            <a:cxnLst/>
            <a:rect l="l" t="t" r="r" b="b"/>
            <a:pathLst>
              <a:path w="12192000" h="1521106">
                <a:moveTo>
                  <a:pt x="1333500" y="204"/>
                </a:moveTo>
                <a:cubicBezTo>
                  <a:pt x="2921000" y="14402"/>
                  <a:pt x="4508500" y="765806"/>
                  <a:pt x="6096000" y="206622"/>
                </a:cubicBezTo>
                <a:cubicBezTo>
                  <a:pt x="8128000" y="-509134"/>
                  <a:pt x="10160000" y="922377"/>
                  <a:pt x="12192000" y="206622"/>
                </a:cubicBezTo>
                <a:lnTo>
                  <a:pt x="12192000" y="1521106"/>
                </a:lnTo>
                <a:lnTo>
                  <a:pt x="0" y="1521106"/>
                </a:lnTo>
                <a:lnTo>
                  <a:pt x="0" y="206622"/>
                </a:lnTo>
                <a:cubicBezTo>
                  <a:pt x="444500" y="50051"/>
                  <a:pt x="889000" y="-3771"/>
                  <a:pt x="1333500" y="20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accent2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flipV="1">
            <a:off x="0" y="5336895"/>
            <a:ext cx="12192000" cy="15211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chemeClr val="bg1"/>
          </a:solidFill>
          <a:ln w="254000" cap="flat">
            <a:solidFill>
              <a:schemeClr val="accent2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46227" y="2026941"/>
            <a:ext cx="2804118" cy="2804118"/>
          </a:xfrm>
          <a:prstGeom prst="diamond">
            <a:avLst/>
          </a:prstGeom>
          <a:noFill/>
          <a:ln w="28575" cap="sq">
            <a:solidFill>
              <a:schemeClr val="accent2">
                <a:lumMod val="9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8650" y="1510393"/>
            <a:ext cx="3837214" cy="3837214"/>
          </a:xfrm>
          <a:prstGeom prst="diamond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74475" y="1511300"/>
            <a:ext cx="2768600" cy="37592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92722" y="1130301"/>
            <a:ext cx="6008678" cy="46127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chemeClr val="accent2"/>
                    </a:gs>
                    <a:gs pos="91000">
                      <a:schemeClr val="accent1"/>
                    </a:gs>
                  </a:gsLst>
                  <a:lin ang="2700000" scaled="1"/>
                </a:gradFill>
                <a:latin typeface="OPPOSans H"/>
                <a:ea typeface="OPPOSans H"/>
                <a:cs typeface="OPPOSans H"/>
              </a:rPr>
              <a:t>三、系统功能设计及其技术架构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1402">
            <a:off x="11347759" y="6102504"/>
            <a:ext cx="778457" cy="778930"/>
          </a:xfrm>
          <a:custGeom>
            <a:avLst/>
            <a:gdLst>
              <a:gd name="connsiteX0" fmla="*/ 127755 w 778457"/>
              <a:gd name="connsiteY0" fmla="*/ 685682 h 778930"/>
              <a:gd name="connsiteX1" fmla="*/ 422297 w 778457"/>
              <a:gd name="connsiteY1" fmla="*/ 685682 h 778930"/>
              <a:gd name="connsiteX2" fmla="*/ 329126 w 778457"/>
              <a:gd name="connsiteY2" fmla="*/ 778930 h 778930"/>
              <a:gd name="connsiteX3" fmla="*/ 273664 w 778457"/>
              <a:gd name="connsiteY3" fmla="*/ 770544 h 778930"/>
              <a:gd name="connsiteX4" fmla="*/ 170504 w 778457"/>
              <a:gd name="connsiteY4" fmla="*/ 720952 h 778930"/>
              <a:gd name="connsiteX5" fmla="*/ 32353 w 778457"/>
              <a:gd name="connsiteY5" fmla="*/ 556104 h 778930"/>
              <a:gd name="connsiteX6" fmla="*/ 551770 w 778457"/>
              <a:gd name="connsiteY6" fmla="*/ 556104 h 778930"/>
              <a:gd name="connsiteX7" fmla="*/ 487033 w 778457"/>
              <a:gd name="connsiteY7" fmla="*/ 620893 h 778930"/>
              <a:gd name="connsiteX8" fmla="*/ 69325 w 778457"/>
              <a:gd name="connsiteY8" fmla="*/ 620893 h 778930"/>
              <a:gd name="connsiteX9" fmla="*/ 64046 w 778457"/>
              <a:gd name="connsiteY9" fmla="*/ 614495 h 778930"/>
              <a:gd name="connsiteX10" fmla="*/ 0 w 778457"/>
              <a:gd name="connsiteY10" fmla="*/ 426527 h 778930"/>
              <a:gd name="connsiteX11" fmla="*/ 681241 w 778457"/>
              <a:gd name="connsiteY11" fmla="*/ 426527 h 778930"/>
              <a:gd name="connsiteX12" fmla="*/ 616506 w 778457"/>
              <a:gd name="connsiteY12" fmla="*/ 491315 h 778930"/>
              <a:gd name="connsiteX13" fmla="*/ 10252 w 778457"/>
              <a:gd name="connsiteY13" fmla="*/ 491315 h 778930"/>
              <a:gd name="connsiteX14" fmla="*/ 4742 w 778457"/>
              <a:gd name="connsiteY14" fmla="*/ 473564 h 778930"/>
              <a:gd name="connsiteX15" fmla="*/ 10252 w 778457"/>
              <a:gd name="connsiteY15" fmla="*/ 296949 h 778930"/>
              <a:gd name="connsiteX16" fmla="*/ 764530 w 778457"/>
              <a:gd name="connsiteY16" fmla="*/ 296949 h 778930"/>
              <a:gd name="connsiteX17" fmla="*/ 774606 w 778457"/>
              <a:gd name="connsiteY17" fmla="*/ 307016 h 778930"/>
              <a:gd name="connsiteX18" fmla="*/ 776992 w 778457"/>
              <a:gd name="connsiteY18" fmla="*/ 314701 h 778930"/>
              <a:gd name="connsiteX19" fmla="*/ 778457 w 778457"/>
              <a:gd name="connsiteY19" fmla="*/ 329232 h 778930"/>
              <a:gd name="connsiteX20" fmla="*/ 745978 w 778457"/>
              <a:gd name="connsiteY20" fmla="*/ 361737 h 778930"/>
              <a:gd name="connsiteX21" fmla="*/ 0 w 778457"/>
              <a:gd name="connsiteY21" fmla="*/ 361737 h 778930"/>
              <a:gd name="connsiteX22" fmla="*/ 4742 w 778457"/>
              <a:gd name="connsiteY22" fmla="*/ 314701 h 778930"/>
              <a:gd name="connsiteX23" fmla="*/ 69325 w 778457"/>
              <a:gd name="connsiteY23" fmla="*/ 167371 h 778930"/>
              <a:gd name="connsiteX24" fmla="*/ 634847 w 778457"/>
              <a:gd name="connsiteY24" fmla="*/ 167371 h 778930"/>
              <a:gd name="connsiteX25" fmla="*/ 699689 w 778457"/>
              <a:gd name="connsiteY25" fmla="*/ 232160 h 778930"/>
              <a:gd name="connsiteX26" fmla="*/ 32352 w 778457"/>
              <a:gd name="connsiteY26" fmla="*/ 232160 h 778930"/>
              <a:gd name="connsiteX27" fmla="*/ 64047 w 778457"/>
              <a:gd name="connsiteY27" fmla="*/ 173769 h 778930"/>
              <a:gd name="connsiteX28" fmla="*/ 127755 w 778457"/>
              <a:gd name="connsiteY28" fmla="*/ 102582 h 778930"/>
              <a:gd name="connsiteX29" fmla="*/ 170504 w 778457"/>
              <a:gd name="connsiteY29" fmla="*/ 67312 h 778930"/>
              <a:gd name="connsiteX30" fmla="*/ 390867 w 778457"/>
              <a:gd name="connsiteY30" fmla="*/ 0 h 778930"/>
              <a:gd name="connsiteX31" fmla="*/ 450889 w 778457"/>
              <a:gd name="connsiteY31" fmla="*/ 4542 h 778930"/>
              <a:gd name="connsiteX32" fmla="*/ 478179 w 778457"/>
              <a:gd name="connsiteY32" fmla="*/ 10831 h 778930"/>
              <a:gd name="connsiteX33" fmla="*/ 570006 w 778457"/>
              <a:gd name="connsiteY33" fmla="*/ 102582 h 778930"/>
            </a:gdLst>
            <a:ahLst/>
            <a:cxnLst/>
            <a:rect l="l" t="t" r="r" b="b"/>
            <a:pathLst>
              <a:path w="778457" h="778930">
                <a:moveTo>
                  <a:pt x="127755" y="685682"/>
                </a:moveTo>
                <a:lnTo>
                  <a:pt x="422297" y="685682"/>
                </a:lnTo>
                <a:lnTo>
                  <a:pt x="329126" y="778930"/>
                </a:lnTo>
                <a:lnTo>
                  <a:pt x="273664" y="770544"/>
                </a:lnTo>
                <a:cubicBezTo>
                  <a:pt x="236639" y="759030"/>
                  <a:pt x="201955" y="742201"/>
                  <a:pt x="170504" y="720952"/>
                </a:cubicBezTo>
                <a:close/>
                <a:moveTo>
                  <a:pt x="32353" y="556104"/>
                </a:moveTo>
                <a:lnTo>
                  <a:pt x="551770" y="556104"/>
                </a:lnTo>
                <a:lnTo>
                  <a:pt x="487033" y="620893"/>
                </a:lnTo>
                <a:lnTo>
                  <a:pt x="69325" y="620893"/>
                </a:lnTo>
                <a:lnTo>
                  <a:pt x="64046" y="614495"/>
                </a:lnTo>
                <a:close/>
                <a:moveTo>
                  <a:pt x="0" y="426527"/>
                </a:moveTo>
                <a:lnTo>
                  <a:pt x="681241" y="426527"/>
                </a:lnTo>
                <a:lnTo>
                  <a:pt x="616506" y="491315"/>
                </a:lnTo>
                <a:lnTo>
                  <a:pt x="10252" y="491315"/>
                </a:lnTo>
                <a:lnTo>
                  <a:pt x="4742" y="473564"/>
                </a:lnTo>
                <a:close/>
                <a:moveTo>
                  <a:pt x="10252" y="296949"/>
                </a:moveTo>
                <a:lnTo>
                  <a:pt x="764530" y="296949"/>
                </a:lnTo>
                <a:lnTo>
                  <a:pt x="774606" y="307016"/>
                </a:lnTo>
                <a:lnTo>
                  <a:pt x="776992" y="314701"/>
                </a:lnTo>
                <a:lnTo>
                  <a:pt x="778457" y="329232"/>
                </a:lnTo>
                <a:lnTo>
                  <a:pt x="745978" y="361737"/>
                </a:lnTo>
                <a:lnTo>
                  <a:pt x="0" y="361737"/>
                </a:lnTo>
                <a:lnTo>
                  <a:pt x="4742" y="314701"/>
                </a:lnTo>
                <a:close/>
                <a:moveTo>
                  <a:pt x="69325" y="167371"/>
                </a:moveTo>
                <a:lnTo>
                  <a:pt x="634847" y="167371"/>
                </a:lnTo>
                <a:lnTo>
                  <a:pt x="699689" y="232160"/>
                </a:lnTo>
                <a:lnTo>
                  <a:pt x="32352" y="232160"/>
                </a:lnTo>
                <a:lnTo>
                  <a:pt x="64047" y="173769"/>
                </a:lnTo>
                <a:close/>
                <a:moveTo>
                  <a:pt x="127755" y="102582"/>
                </a:moveTo>
                <a:lnTo>
                  <a:pt x="170504" y="67312"/>
                </a:lnTo>
                <a:cubicBezTo>
                  <a:pt x="233408" y="24815"/>
                  <a:pt x="309239" y="0"/>
                  <a:pt x="390867" y="0"/>
                </a:cubicBezTo>
                <a:cubicBezTo>
                  <a:pt x="411274" y="0"/>
                  <a:pt x="431318" y="1551"/>
                  <a:pt x="450889" y="4542"/>
                </a:cubicBezTo>
                <a:lnTo>
                  <a:pt x="478179" y="10831"/>
                </a:lnTo>
                <a:lnTo>
                  <a:pt x="570006" y="10258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1402">
            <a:off x="209391" y="-133198"/>
            <a:ext cx="603176" cy="607053"/>
          </a:xfrm>
          <a:custGeom>
            <a:avLst/>
            <a:gdLst>
              <a:gd name="connsiteX0" fmla="*/ 492262 w 603176"/>
              <a:gd name="connsiteY0" fmla="*/ 50949 h 607053"/>
              <a:gd name="connsiteX1" fmla="*/ 543169 w 603176"/>
              <a:gd name="connsiteY1" fmla="*/ 0 h 607053"/>
              <a:gd name="connsiteX2" fmla="*/ 570824 w 603176"/>
              <a:gd name="connsiteY2" fmla="*/ 50949 h 607053"/>
              <a:gd name="connsiteX3" fmla="*/ 362790 w 603176"/>
              <a:gd name="connsiteY3" fmla="*/ 180527 h 607053"/>
              <a:gd name="connsiteX4" fmla="*/ 427526 w 603176"/>
              <a:gd name="connsiteY4" fmla="*/ 115738 h 607053"/>
              <a:gd name="connsiteX5" fmla="*/ 592924 w 603176"/>
              <a:gd name="connsiteY5" fmla="*/ 115738 h 607053"/>
              <a:gd name="connsiteX6" fmla="*/ 598434 w 603176"/>
              <a:gd name="connsiteY6" fmla="*/ 133490 h 607053"/>
              <a:gd name="connsiteX7" fmla="*/ 603176 w 603176"/>
              <a:gd name="connsiteY7" fmla="*/ 180527 h 607053"/>
              <a:gd name="connsiteX8" fmla="*/ 233318 w 603176"/>
              <a:gd name="connsiteY8" fmla="*/ 310104 h 607053"/>
              <a:gd name="connsiteX9" fmla="*/ 298054 w 603176"/>
              <a:gd name="connsiteY9" fmla="*/ 245315 h 607053"/>
              <a:gd name="connsiteX10" fmla="*/ 603176 w 603176"/>
              <a:gd name="connsiteY10" fmla="*/ 245315 h 607053"/>
              <a:gd name="connsiteX11" fmla="*/ 598434 w 603176"/>
              <a:gd name="connsiteY11" fmla="*/ 292352 h 607053"/>
              <a:gd name="connsiteX12" fmla="*/ 592924 w 603176"/>
              <a:gd name="connsiteY12" fmla="*/ 310104 h 607053"/>
              <a:gd name="connsiteX13" fmla="*/ 103846 w 603176"/>
              <a:gd name="connsiteY13" fmla="*/ 439682 h 607053"/>
              <a:gd name="connsiteX14" fmla="*/ 168582 w 603176"/>
              <a:gd name="connsiteY14" fmla="*/ 374893 h 607053"/>
              <a:gd name="connsiteX15" fmla="*/ 570824 w 603176"/>
              <a:gd name="connsiteY15" fmla="*/ 374893 h 607053"/>
              <a:gd name="connsiteX16" fmla="*/ 539130 w 603176"/>
              <a:gd name="connsiteY16" fmla="*/ 433284 h 607053"/>
              <a:gd name="connsiteX17" fmla="*/ 533851 w 603176"/>
              <a:gd name="connsiteY17" fmla="*/ 439682 h 607053"/>
              <a:gd name="connsiteX18" fmla="*/ 0 w 603176"/>
              <a:gd name="connsiteY18" fmla="*/ 543612 h 607053"/>
              <a:gd name="connsiteX19" fmla="*/ 39110 w 603176"/>
              <a:gd name="connsiteY19" fmla="*/ 504471 h 607053"/>
              <a:gd name="connsiteX20" fmla="*/ 475421 w 603176"/>
              <a:gd name="connsiteY20" fmla="*/ 504471 h 607053"/>
              <a:gd name="connsiteX21" fmla="*/ 432673 w 603176"/>
              <a:gd name="connsiteY21" fmla="*/ 539741 h 607053"/>
              <a:gd name="connsiteX22" fmla="*/ 212310 w 603176"/>
              <a:gd name="connsiteY22" fmla="*/ 607053 h 607053"/>
              <a:gd name="connsiteX23" fmla="*/ 95107 w 603176"/>
              <a:gd name="connsiteY23" fmla="*/ 589333 h 607053"/>
            </a:gdLst>
            <a:ahLst/>
            <a:cxnLst/>
            <a:rect l="l" t="t" r="r" b="b"/>
            <a:pathLst>
              <a:path w="603176" h="607053">
                <a:moveTo>
                  <a:pt x="492262" y="50949"/>
                </a:moveTo>
                <a:lnTo>
                  <a:pt x="543169" y="0"/>
                </a:lnTo>
                <a:lnTo>
                  <a:pt x="570824" y="50949"/>
                </a:lnTo>
                <a:close/>
                <a:moveTo>
                  <a:pt x="362790" y="180527"/>
                </a:moveTo>
                <a:lnTo>
                  <a:pt x="427526" y="115738"/>
                </a:lnTo>
                <a:lnTo>
                  <a:pt x="592924" y="115738"/>
                </a:lnTo>
                <a:lnTo>
                  <a:pt x="598434" y="133490"/>
                </a:lnTo>
                <a:lnTo>
                  <a:pt x="603176" y="180527"/>
                </a:lnTo>
                <a:close/>
                <a:moveTo>
                  <a:pt x="233318" y="310104"/>
                </a:moveTo>
                <a:lnTo>
                  <a:pt x="298054" y="245315"/>
                </a:lnTo>
                <a:lnTo>
                  <a:pt x="603176" y="245315"/>
                </a:lnTo>
                <a:lnTo>
                  <a:pt x="598434" y="292352"/>
                </a:lnTo>
                <a:lnTo>
                  <a:pt x="592924" y="310104"/>
                </a:lnTo>
                <a:close/>
                <a:moveTo>
                  <a:pt x="103846" y="439682"/>
                </a:moveTo>
                <a:lnTo>
                  <a:pt x="168582" y="374893"/>
                </a:lnTo>
                <a:lnTo>
                  <a:pt x="570824" y="374893"/>
                </a:lnTo>
                <a:lnTo>
                  <a:pt x="539130" y="433284"/>
                </a:lnTo>
                <a:lnTo>
                  <a:pt x="533851" y="439682"/>
                </a:lnTo>
                <a:close/>
                <a:moveTo>
                  <a:pt x="0" y="543612"/>
                </a:moveTo>
                <a:lnTo>
                  <a:pt x="39110" y="504471"/>
                </a:lnTo>
                <a:lnTo>
                  <a:pt x="475421" y="504471"/>
                </a:lnTo>
                <a:lnTo>
                  <a:pt x="432673" y="539741"/>
                </a:lnTo>
                <a:cubicBezTo>
                  <a:pt x="369768" y="582238"/>
                  <a:pt x="293937" y="607053"/>
                  <a:pt x="212310" y="607053"/>
                </a:cubicBezTo>
                <a:cubicBezTo>
                  <a:pt x="171496" y="607053"/>
                  <a:pt x="132131" y="600849"/>
                  <a:pt x="95107" y="5893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1800000">
            <a:off x="3028152" y="1537926"/>
            <a:ext cx="958131" cy="777150"/>
          </a:xfrm>
          <a:prstGeom prst="rect">
            <a:avLst/>
          </a:pr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7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18589" y="1307076"/>
            <a:ext cx="777151" cy="777150"/>
          </a:xfrm>
          <a:prstGeom prst="ellipse">
            <a:avLst/>
          </a:pr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815248" y="1510984"/>
            <a:ext cx="5842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1.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693739" y="1471228"/>
            <a:ext cx="5760000" cy="8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排序节点</a:t>
            </a:r>
            <a:endParaRPr kumimoji="1" lang="en-US" altLang="zh-CN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kumimoji="1" lang="zh-CN" altLang="en-US" sz="1600" dirty="0"/>
              <a:t>排序节点对交易进行</a:t>
            </a:r>
            <a:r>
              <a:rPr kumimoji="1" lang="en-US" altLang="zh-CN" sz="1600" dirty="0"/>
              <a:t>Kafka</a:t>
            </a:r>
            <a:r>
              <a:rPr kumimoji="1" lang="zh-CN" altLang="en-US" sz="1600" dirty="0"/>
              <a:t>算法排序并生成区块。服务由联盟内权威机构运营，保障交易公正和一致性。</a:t>
            </a:r>
            <a:endParaRPr kumimoji="1" lang="zh-CN" altLang="en-US" sz="1600" dirty="0"/>
          </a:p>
          <a:p>
            <a:pPr algn="l"/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 rot="1800000">
            <a:off x="3028152" y="2673179"/>
            <a:ext cx="958131" cy="777150"/>
          </a:xfrm>
          <a:prstGeom prst="rect">
            <a:avLst/>
          </a:pr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7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718589" y="2442329"/>
            <a:ext cx="777151" cy="777150"/>
          </a:xfrm>
          <a:prstGeom prst="ellipse">
            <a:avLst/>
          </a:pr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815248" y="2646237"/>
            <a:ext cx="5842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2.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93739" y="2606481"/>
            <a:ext cx="5760000" cy="8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账本节点</a:t>
            </a:r>
            <a:endParaRPr kumimoji="1" lang="en-US" altLang="zh-CN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kumimoji="1" lang="zh-CN" altLang="en-US" sz="1600" dirty="0"/>
              <a:t>账本节点维护账本最新状态，包括世界状态和区块链。由联盟成员机构运营，每机构可运行一个或多个节点。</a:t>
            </a:r>
            <a:endParaRPr kumimoji="1" lang="zh-CN" altLang="en-US" sz="1600" dirty="0"/>
          </a:p>
          <a:p>
            <a:pPr algn="l"/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 rot="1800000">
            <a:off x="3028152" y="3808432"/>
            <a:ext cx="958131" cy="777150"/>
          </a:xfrm>
          <a:prstGeom prst="rect">
            <a:avLst/>
          </a:pr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7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18589" y="3577582"/>
            <a:ext cx="777151" cy="777150"/>
          </a:xfrm>
          <a:prstGeom prst="ellipse">
            <a:avLst/>
          </a:pr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815248" y="3781490"/>
            <a:ext cx="5842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3.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693739" y="3745383"/>
            <a:ext cx="5760000" cy="8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对等节点</a:t>
            </a:r>
            <a:endParaRPr kumimoji="1" lang="en-US" altLang="zh-CN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kumimoji="1" lang="zh-CN" altLang="en-US" sz="1600" dirty="0"/>
              <a:t>对等节点维护账本副本，处理链码，背书和验证交易。由联盟成员部署，根据业务需求部署一个或多个节点。</a:t>
            </a:r>
            <a:endParaRPr kumimoji="1" lang="zh-CN" altLang="en-US" sz="1600" dirty="0"/>
          </a:p>
          <a:p>
            <a:pPr algn="l"/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 rot="1800000">
            <a:off x="3028152" y="4936677"/>
            <a:ext cx="958131" cy="777150"/>
          </a:xfrm>
          <a:prstGeom prst="rect">
            <a:avLst/>
          </a:pr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7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718589" y="4712835"/>
            <a:ext cx="777151" cy="777150"/>
          </a:xfrm>
          <a:prstGeom prst="ellipse">
            <a:avLst/>
          </a:pr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815248" y="4916743"/>
            <a:ext cx="5842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4.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693739" y="4876987"/>
            <a:ext cx="5760000" cy="82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lang="zh-CN" altLang="zh-CN" sz="1800" kern="100" dirty="0">
                <a:effectLst/>
                <a:latin typeface="Source Han Sans" panose="02010600030101010101" charset="-122"/>
                <a:ea typeface="Source Han Sans" panose="02010600030101010101" charset="-122"/>
                <a:cs typeface="Times New Roman" panose="02020603050405020304" pitchFamily="18" charset="0"/>
              </a:rPr>
              <a:t>事件节点</a:t>
            </a:r>
            <a:endParaRPr lang="en-US" altLang="zh-CN" sz="1800" kern="100" dirty="0">
              <a:effectLst/>
              <a:latin typeface="Source Han Sans" panose="02010600030101010101" charset="-122"/>
              <a:ea typeface="Source Han Sans" panose="02010600030101010101" charset="-122"/>
              <a:cs typeface="Times New Roman" panose="02020603050405020304" pitchFamily="18" charset="0"/>
            </a:endParaRPr>
          </a:p>
          <a:p>
            <a:pPr algn="l"/>
            <a:r>
              <a:rPr kumimoji="1" lang="zh-CN" altLang="en-US" sz="1600" dirty="0">
                <a:ea typeface="Source Han Sans" panose="02010600030101010101" charset="-122"/>
              </a:rPr>
              <a:t>事件节点监听和广播区块链事件，如交易和区块生成。作为对等节点的附加组件</a:t>
            </a:r>
            <a:r>
              <a:rPr kumimoji="1" lang="zh-CN" altLang="en-US" dirty="0">
                <a:latin typeface="Source Han Sans" panose="02010600030101010101" charset="-122"/>
                <a:ea typeface="Source Han Sans" panose="02010600030101010101" charset="-122"/>
              </a:rPr>
              <a:t>。</a:t>
            </a:r>
            <a:endParaRPr kumimoji="1" lang="zh-CN" altLang="en-US" dirty="0">
              <a:latin typeface="Source Han Sans" panose="02010600030101010101" charset="-122"/>
              <a:ea typeface="Source Han Sans" panose="02010600030101010101" charset="-122"/>
            </a:endParaRPr>
          </a:p>
          <a:p>
            <a:pPr algn="l"/>
            <a:endParaRPr kumimoji="1" lang="zh-CN" altLang="en-US" dirty="0">
              <a:latin typeface="Source Han Sans" panose="02010600030101010101" charset="-122"/>
              <a:ea typeface="Source Han Sans" panose="02010600030101010101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数据层架构（节点类型）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5186689" y="1435463"/>
            <a:ext cx="603060" cy="7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186689" y="1586103"/>
            <a:ext cx="5960282" cy="625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P2P网络与DHT实现</a:t>
            </a:r>
            <a:endParaRPr kumimoji="1" lang="en-US" altLang="zh-CN" dirty="0">
              <a:ln w="12700">
                <a:noFill/>
              </a:ln>
              <a:solidFill>
                <a:schemeClr val="tx1"/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kumimoji="1" lang="en-US" altLang="zh-CN" sz="1600" dirty="0"/>
              <a:t>P2P</a:t>
            </a:r>
            <a:r>
              <a:rPr kumimoji="1" lang="zh-CN" altLang="en-US" sz="1600" dirty="0"/>
              <a:t>网络中节点直接通信，无中心化服务器，提高可扩展性和抗攻击力。节点维护网络列表，</a:t>
            </a:r>
            <a:r>
              <a:rPr kumimoji="1" lang="en-US" altLang="zh-CN" sz="1600" dirty="0"/>
              <a:t>DHT</a:t>
            </a:r>
            <a:r>
              <a:rPr kumimoji="1" lang="zh-CN" altLang="en-US" sz="1600" dirty="0"/>
              <a:t>用于快速定位数据节点，通过哈希值映射加速数据检索。</a:t>
            </a:r>
            <a:endParaRPr kumimoji="1" lang="zh-CN" altLang="en-US" sz="1600" dirty="0"/>
          </a:p>
          <a:p>
            <a:pPr algn="l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 flipV="1">
            <a:off x="5186689" y="3046548"/>
            <a:ext cx="603060" cy="7295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186689" y="3197188"/>
            <a:ext cx="5960282" cy="625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数据传播</a:t>
            </a:r>
            <a:endParaRPr kumimoji="1" lang="en-US" altLang="zh-CN" dirty="0">
              <a:ln w="12700">
                <a:noFill/>
              </a:ln>
              <a:solidFill>
                <a:schemeClr val="tx1"/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kumimoji="1" lang="en-US" altLang="zh-CN" sz="1600" dirty="0"/>
              <a:t>Hyperledger Fabric</a:t>
            </a:r>
            <a:r>
              <a:rPr kumimoji="1" lang="zh-CN" altLang="en-US" sz="1600" dirty="0"/>
              <a:t>利用</a:t>
            </a:r>
            <a:r>
              <a:rPr kumimoji="1" lang="en-US" altLang="zh-CN" sz="1600" dirty="0"/>
              <a:t>gossip</a:t>
            </a:r>
            <a:r>
              <a:rPr kumimoji="1" lang="zh-CN" altLang="en-US" sz="1600" dirty="0"/>
              <a:t>协议快速传播数据，类似病毒式传播，确保信息在网络中迅速扩散。节点接收新区块或交易后，会传播给其他节点，使所有节点能快速同步账本。</a:t>
            </a:r>
            <a:endParaRPr kumimoji="1" lang="zh-CN" altLang="en-US" sz="1600" dirty="0"/>
          </a:p>
          <a:p>
            <a:pPr algn="l"/>
            <a:endParaRPr kumimoji="1" lang="zh-CN" altLang="en-US" dirty="0"/>
          </a:p>
        </p:txBody>
      </p:sp>
      <p:cxnSp>
        <p:nvCxnSpPr>
          <p:cNvPr id="6" name="标题 1"/>
          <p:cNvCxnSpPr/>
          <p:nvPr/>
        </p:nvCxnSpPr>
        <p:spPr>
          <a:xfrm>
            <a:off x="5136606" y="2741746"/>
            <a:ext cx="6036491" cy="0"/>
          </a:xfrm>
          <a:prstGeom prst="line">
            <a:avLst/>
          </a:prstGeom>
          <a:noFill/>
          <a:ln w="12700" cap="sq">
            <a:solidFill>
              <a:schemeClr val="bg1">
                <a:lumMod val="95000"/>
              </a:schemeClr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 flipV="1">
            <a:off x="5186689" y="4762136"/>
            <a:ext cx="603060" cy="7295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186689" y="4912776"/>
            <a:ext cx="5960282" cy="625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数据校验</a:t>
            </a:r>
            <a:endParaRPr kumimoji="1" lang="en-US" altLang="zh-CN" dirty="0">
              <a:ln w="12700">
                <a:noFill/>
              </a:ln>
              <a:solidFill>
                <a:schemeClr val="tx1"/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kumimoji="1" lang="zh-CN" altLang="en-US" sz="1600" dirty="0"/>
              <a:t>交易和区块含数字签名以确保完整性和防篡改，区块通过前块哈希值链接，共识机制如</a:t>
            </a:r>
            <a:r>
              <a:rPr kumimoji="1" lang="en-US" altLang="zh-CN" sz="1600" dirty="0"/>
              <a:t>Kafka</a:t>
            </a:r>
            <a:r>
              <a:rPr kumimoji="1" lang="zh-CN" altLang="en-US" sz="1600" dirty="0"/>
              <a:t>或</a:t>
            </a:r>
            <a:r>
              <a:rPr kumimoji="1" lang="en-US" altLang="zh-CN" sz="1600" dirty="0"/>
              <a:t>Raft</a:t>
            </a:r>
            <a:r>
              <a:rPr kumimoji="1" lang="zh-CN" altLang="en-US" sz="1600" dirty="0"/>
              <a:t>验证交易有效性，确保节点对交易顺序和结果一致。</a:t>
            </a:r>
            <a:endParaRPr kumimoji="1" lang="zh-CN" altLang="en-US" sz="1600" dirty="0"/>
          </a:p>
          <a:p>
            <a:pPr algn="l"/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 rot="1800000" flipV="1">
            <a:off x="660400" y="4068344"/>
            <a:ext cx="3753394" cy="93181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800000">
            <a:off x="660400" y="2356390"/>
            <a:ext cx="3753394" cy="93181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39836" y="3212368"/>
            <a:ext cx="3753394" cy="931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6261" y="3578129"/>
            <a:ext cx="200297" cy="200297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5136606" y="4431208"/>
            <a:ext cx="6036491" cy="0"/>
          </a:xfrm>
          <a:prstGeom prst="line">
            <a:avLst/>
          </a:prstGeom>
          <a:noFill/>
          <a:ln w="12700" cap="sq">
            <a:solidFill>
              <a:schemeClr val="bg1">
                <a:lumMod val="95000"/>
              </a:schemeClr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3783709" y="3499914"/>
            <a:ext cx="368620" cy="35672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618246" y="1914110"/>
            <a:ext cx="368620" cy="34099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618246" y="5078722"/>
            <a:ext cx="368620" cy="33419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网络层架构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199079" y="1325697"/>
            <a:ext cx="5029200" cy="4335516"/>
          </a:xfrm>
          <a:custGeom>
            <a:avLst/>
            <a:gdLst>
              <a:gd name="connsiteX0" fmla="*/ 1903401 w 3547488"/>
              <a:gd name="connsiteY0" fmla="*/ 75837 h 3098996"/>
              <a:gd name="connsiteX1" fmla="*/ 3523985 w 3547488"/>
              <a:gd name="connsiteY1" fmla="*/ 2869234 h 3098996"/>
              <a:gd name="connsiteX2" fmla="*/ 3469598 w 3547488"/>
              <a:gd name="connsiteY2" fmla="*/ 3077774 h 3098996"/>
              <a:gd name="connsiteX3" fmla="*/ 3391777 w 3547488"/>
              <a:gd name="connsiteY3" fmla="*/ 3098692 h 3098996"/>
              <a:gd name="connsiteX4" fmla="*/ 150514 w 3547488"/>
              <a:gd name="connsiteY4" fmla="*/ 3098692 h 3098996"/>
              <a:gd name="connsiteX5" fmla="*/ -2551 w 3547488"/>
              <a:gd name="connsiteY5" fmla="*/ 2946920 h 3098996"/>
              <a:gd name="connsiteX6" fmla="*/ 18404 w 3547488"/>
              <a:gd name="connsiteY6" fmla="*/ 2869234 h 3098996"/>
              <a:gd name="connsiteX7" fmla="*/ 1638986 w 3547488"/>
              <a:gd name="connsiteY7" fmla="*/ 75837 h 3098996"/>
              <a:gd name="connsiteX8" fmla="*/ 1847967 w 3547488"/>
              <a:gd name="connsiteY8" fmla="*/ 20392 h 3098996"/>
              <a:gd name="connsiteX9" fmla="*/ 1903401 w 3547488"/>
              <a:gd name="connsiteY9" fmla="*/ 75837 h 3098996"/>
            </a:gdLst>
            <a:ahLst/>
            <a:cxnLst/>
            <a:rect l="l" t="t" r="r" b="b"/>
            <a:pathLst>
              <a:path w="3547488" h="3098996">
                <a:moveTo>
                  <a:pt x="1903401" y="75837"/>
                </a:moveTo>
                <a:lnTo>
                  <a:pt x="3523985" y="2869234"/>
                </a:lnTo>
                <a:cubicBezTo>
                  <a:pt x="3566562" y="2941853"/>
                  <a:pt x="3542177" y="3035217"/>
                  <a:pt x="3469598" y="3077774"/>
                </a:cubicBezTo>
                <a:cubicBezTo>
                  <a:pt x="3445976" y="3091596"/>
                  <a:pt x="3419115" y="3098825"/>
                  <a:pt x="3391777" y="3098692"/>
                </a:cubicBezTo>
                <a:lnTo>
                  <a:pt x="150514" y="3098692"/>
                </a:lnTo>
                <a:cubicBezTo>
                  <a:pt x="66315" y="3099035"/>
                  <a:pt x="-2169" y="3031092"/>
                  <a:pt x="-2551" y="2946920"/>
                </a:cubicBezTo>
                <a:cubicBezTo>
                  <a:pt x="-2646" y="2919622"/>
                  <a:pt x="4593" y="2892790"/>
                  <a:pt x="18404" y="2869234"/>
                </a:cubicBezTo>
                <a:lnTo>
                  <a:pt x="1638986" y="75837"/>
                </a:lnTo>
                <a:cubicBezTo>
                  <a:pt x="1681375" y="2819"/>
                  <a:pt x="1774908" y="-22004"/>
                  <a:pt x="1847967" y="20392"/>
                </a:cubicBezTo>
                <a:cubicBezTo>
                  <a:pt x="1870921" y="33737"/>
                  <a:pt x="1890066" y="52854"/>
                  <a:pt x="1903401" y="75837"/>
                </a:cubicBezTo>
                <a:close/>
              </a:path>
            </a:pathLst>
          </a:custGeom>
          <a:solidFill>
            <a:srgbClr val="FAFAFA">
              <a:alpha val="70000"/>
            </a:srgbClr>
          </a:solidFill>
          <a:ln w="19050" cap="sq">
            <a:solidFill>
              <a:schemeClr val="bg1"/>
            </a:solidFill>
            <a:miter/>
          </a:ln>
          <a:effectLst>
            <a:outerShdw blurRad="787400" sx="98000" sy="98000" algn="ctr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142517" y="1859961"/>
            <a:ext cx="5029200" cy="11245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多方协作</a:t>
            </a:r>
            <a:endParaRPr kumimoji="1" lang="en-US" altLang="zh-CN" sz="2000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kumimoji="1" lang="zh-CN" altLang="en-US" sz="1600" dirty="0"/>
              <a:t>药物开发中，</a:t>
            </a:r>
            <a:r>
              <a:rPr kumimoji="1" lang="en-US" altLang="zh-CN" sz="1600" dirty="0"/>
              <a:t>Kafka</a:t>
            </a:r>
            <a:r>
              <a:rPr kumimoji="1" lang="zh-CN" altLang="en-US" sz="1600" dirty="0"/>
              <a:t>共识机制支持去中心化系统，让医院、研究所、药企、</a:t>
            </a:r>
            <a:r>
              <a:rPr kumimoji="1" lang="en-US" altLang="zh-CN" sz="1600" dirty="0"/>
              <a:t>CRO</a:t>
            </a:r>
            <a:r>
              <a:rPr kumimoji="1" lang="zh-CN" altLang="en-US" sz="1600" dirty="0"/>
              <a:t>、</a:t>
            </a:r>
            <a:r>
              <a:rPr kumimoji="1" lang="en-US" altLang="zh-CN" sz="1600" dirty="0"/>
              <a:t>CMO</a:t>
            </a:r>
            <a:r>
              <a:rPr kumimoji="1" lang="zh-CN" altLang="en-US" sz="1600" dirty="0"/>
              <a:t>等多方平等协作和数据共享。</a:t>
            </a:r>
            <a:endParaRPr kumimoji="1" lang="zh-CN" altLang="en-US" sz="1600" dirty="0"/>
          </a:p>
          <a:p>
            <a:pPr algn="l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5587969" y="3102020"/>
            <a:ext cx="5029200" cy="11245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数据吞吐量</a:t>
            </a:r>
            <a:endParaRPr kumimoji="1" lang="en-US" altLang="zh-CN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kumimoji="1" lang="zh-CN" altLang="en-US" sz="1600" dirty="0"/>
              <a:t>药物开发中，</a:t>
            </a:r>
            <a:r>
              <a:rPr kumimoji="1" lang="en-US" altLang="zh-CN" sz="1600" dirty="0"/>
              <a:t>Kafka</a:t>
            </a:r>
            <a:r>
              <a:rPr kumimoji="1" lang="zh-CN" altLang="en-US" sz="1600" dirty="0"/>
              <a:t>共识机制高效处理和排序临床试验、研究和监管数据，确保信息及时更新和共享。</a:t>
            </a:r>
            <a:endParaRPr kumimoji="1" lang="zh-CN" altLang="en-US" sz="1600" dirty="0"/>
          </a:p>
          <a:p>
            <a:pPr algn="l"/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6292651" y="4344080"/>
            <a:ext cx="5282568" cy="11245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隐私保护</a:t>
            </a:r>
            <a:endParaRPr kumimoji="1" lang="en-US" altLang="zh-CN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kumimoji="1" lang="zh-CN" altLang="en-US" sz="1600" dirty="0"/>
              <a:t>药物开发中，</a:t>
            </a:r>
            <a:r>
              <a:rPr kumimoji="1" lang="en-US" altLang="zh-CN" sz="1600" dirty="0"/>
              <a:t>Kafka</a:t>
            </a:r>
            <a:r>
              <a:rPr kumimoji="1" lang="zh-CN" altLang="en-US" sz="1600" dirty="0"/>
              <a:t>与</a:t>
            </a:r>
            <a:r>
              <a:rPr kumimoji="1" lang="en-US" altLang="zh-CN" sz="1600" dirty="0"/>
              <a:t>Hyperledger Fabric</a:t>
            </a:r>
            <a:r>
              <a:rPr kumimoji="1" lang="zh-CN" altLang="en-US" sz="1600" dirty="0"/>
              <a:t>结合使用，保护患者隐私和商业机密，实现数据隐私保护。</a:t>
            </a:r>
            <a:endParaRPr kumimoji="1" lang="zh-CN" altLang="en-US" sz="1600" dirty="0"/>
          </a:p>
          <a:p>
            <a:pPr algn="l"/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3113565" y="2384356"/>
            <a:ext cx="1836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13565" y="3419977"/>
            <a:ext cx="2304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113565" y="4754741"/>
            <a:ext cx="3060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03697" y="1553738"/>
            <a:ext cx="1541693" cy="1132465"/>
          </a:xfrm>
          <a:custGeom>
            <a:avLst/>
            <a:gdLst>
              <a:gd name="connsiteX0" fmla="*/ 793835 w 1541693"/>
              <a:gd name="connsiteY0" fmla="*/ 1419 h 1132465"/>
              <a:gd name="connsiteX1" fmla="*/ 862485 w 1541693"/>
              <a:gd name="connsiteY1" fmla="*/ 24377 h 1132465"/>
              <a:gd name="connsiteX2" fmla="*/ 928653 w 1541693"/>
              <a:gd name="connsiteY2" fmla="*/ 89686 h 1132465"/>
              <a:gd name="connsiteX3" fmla="*/ 1541693 w 1541693"/>
              <a:gd name="connsiteY3" fmla="*/ 1132465 h 1132465"/>
              <a:gd name="connsiteX4" fmla="*/ 0 w 1541693"/>
              <a:gd name="connsiteY4" fmla="*/ 1132465 h 1132465"/>
              <a:gd name="connsiteX5" fmla="*/ 613040 w 1541693"/>
              <a:gd name="connsiteY5" fmla="*/ 89686 h 1132465"/>
              <a:gd name="connsiteX6" fmla="*/ 793835 w 1541693"/>
              <a:gd name="connsiteY6" fmla="*/ 1419 h 1132465"/>
            </a:gdLst>
            <a:ahLst/>
            <a:cxnLst/>
            <a:rect l="l" t="t" r="r" b="b"/>
            <a:pathLst>
              <a:path w="1541693" h="1132465">
                <a:moveTo>
                  <a:pt x="793835" y="1419"/>
                </a:moveTo>
                <a:cubicBezTo>
                  <a:pt x="817355" y="4356"/>
                  <a:pt x="840684" y="11892"/>
                  <a:pt x="862485" y="24377"/>
                </a:cubicBezTo>
                <a:cubicBezTo>
                  <a:pt x="889884" y="40096"/>
                  <a:pt x="912736" y="62614"/>
                  <a:pt x="928653" y="89686"/>
                </a:cubicBezTo>
                <a:lnTo>
                  <a:pt x="1541693" y="1132465"/>
                </a:lnTo>
                <a:lnTo>
                  <a:pt x="0" y="1132465"/>
                </a:lnTo>
                <a:lnTo>
                  <a:pt x="613040" y="89686"/>
                </a:lnTo>
                <a:cubicBezTo>
                  <a:pt x="650988" y="25180"/>
                  <a:pt x="723274" y="-7394"/>
                  <a:pt x="793835" y="1419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35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63480" y="2813203"/>
            <a:ext cx="3022128" cy="1132107"/>
          </a:xfrm>
          <a:custGeom>
            <a:avLst/>
            <a:gdLst>
              <a:gd name="connsiteX0" fmla="*/ 665555 w 3022128"/>
              <a:gd name="connsiteY0" fmla="*/ 0 h 1132107"/>
              <a:gd name="connsiteX1" fmla="*/ 2356573 w 3022128"/>
              <a:gd name="connsiteY1" fmla="*/ 0 h 1132107"/>
              <a:gd name="connsiteX2" fmla="*/ 3022128 w 3022128"/>
              <a:gd name="connsiteY2" fmla="*/ 1132107 h 1132107"/>
              <a:gd name="connsiteX3" fmla="*/ 0 w 3022128"/>
              <a:gd name="connsiteY3" fmla="*/ 1132107 h 1132107"/>
            </a:gdLst>
            <a:ahLst/>
            <a:cxnLst/>
            <a:rect l="l" t="t" r="r" b="b"/>
            <a:pathLst>
              <a:path w="3022128" h="1132107">
                <a:moveTo>
                  <a:pt x="665555" y="0"/>
                </a:moveTo>
                <a:lnTo>
                  <a:pt x="2356573" y="0"/>
                </a:lnTo>
                <a:lnTo>
                  <a:pt x="3022128" y="1132107"/>
                </a:lnTo>
                <a:lnTo>
                  <a:pt x="0" y="1132107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35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072310"/>
            <a:ext cx="4231329" cy="1131752"/>
          </a:xfrm>
          <a:custGeom>
            <a:avLst/>
            <a:gdLst>
              <a:gd name="connsiteX0" fmla="*/ 528418 w 4231329"/>
              <a:gd name="connsiteY0" fmla="*/ 0 h 1131752"/>
              <a:gd name="connsiteX1" fmla="*/ 3699871 w 4231329"/>
              <a:gd name="connsiteY1" fmla="*/ 0 h 1131752"/>
              <a:gd name="connsiteX2" fmla="*/ 4206321 w 4231329"/>
              <a:gd name="connsiteY2" fmla="*/ 861470 h 1131752"/>
              <a:gd name="connsiteX3" fmla="*/ 4141404 w 4231329"/>
              <a:gd name="connsiteY3" fmla="*/ 1107111 h 1131752"/>
              <a:gd name="connsiteX4" fmla="*/ 4048514 w 4231329"/>
              <a:gd name="connsiteY4" fmla="*/ 1131750 h 1131752"/>
              <a:gd name="connsiteX5" fmla="*/ 179658 w 4231329"/>
              <a:gd name="connsiteY5" fmla="*/ 1131750 h 1131752"/>
              <a:gd name="connsiteX6" fmla="*/ 11562 w 4231329"/>
              <a:gd name="connsiteY6" fmla="*/ 1022795 h 1131752"/>
              <a:gd name="connsiteX7" fmla="*/ 0 w 4231329"/>
              <a:gd name="connsiteY7" fmla="*/ 967532 h 1131752"/>
              <a:gd name="connsiteX8" fmla="*/ 0 w 4231329"/>
              <a:gd name="connsiteY8" fmla="*/ 929998 h 1131752"/>
              <a:gd name="connsiteX9" fmla="*/ 3237 w 4231329"/>
              <a:gd name="connsiteY9" fmla="*/ 905571 h 1131752"/>
              <a:gd name="connsiteX10" fmla="*/ 21968 w 4231329"/>
              <a:gd name="connsiteY10" fmla="*/ 861470 h 1131752"/>
            </a:gdLst>
            <a:ahLst/>
            <a:cxnLst/>
            <a:rect l="l" t="t" r="r" b="b"/>
            <a:pathLst>
              <a:path w="4231329" h="1131752">
                <a:moveTo>
                  <a:pt x="528418" y="0"/>
                </a:moveTo>
                <a:lnTo>
                  <a:pt x="3699871" y="0"/>
                </a:lnTo>
                <a:lnTo>
                  <a:pt x="4206321" y="861470"/>
                </a:lnTo>
                <a:cubicBezTo>
                  <a:pt x="4257142" y="947009"/>
                  <a:pt x="4228036" y="1056983"/>
                  <a:pt x="4141404" y="1107111"/>
                </a:cubicBezTo>
                <a:cubicBezTo>
                  <a:pt x="4113208" y="1123392"/>
                  <a:pt x="4081146" y="1131907"/>
                  <a:pt x="4048514" y="1131750"/>
                </a:cubicBezTo>
                <a:lnTo>
                  <a:pt x="179658" y="1131750"/>
                </a:lnTo>
                <a:cubicBezTo>
                  <a:pt x="104281" y="1132053"/>
                  <a:pt x="39456" y="1087112"/>
                  <a:pt x="11562" y="1022795"/>
                </a:cubicBezTo>
                <a:lnTo>
                  <a:pt x="0" y="967532"/>
                </a:lnTo>
                <a:lnTo>
                  <a:pt x="0" y="929998"/>
                </a:lnTo>
                <a:lnTo>
                  <a:pt x="3237" y="905571"/>
                </a:lnTo>
                <a:cubicBezTo>
                  <a:pt x="7444" y="890182"/>
                  <a:pt x="13725" y="875344"/>
                  <a:pt x="21968" y="86147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135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共识层（Kafka共识机制）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0" y="144602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1" y="144602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52547" y="159954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身份与权限管理合约</a:t>
            </a:r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 algn="ctr"/>
            <a:endParaRPr kumimoji="1" lang="en-US" altLang="zh-CN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 algn="ctr"/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验证授权用户身份，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RBAC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管理访问权限。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4326585" y="144602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26585" y="144602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18732" y="159954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数据加密与隐私保护合约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 algn="ctr"/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</a:endParaRPr>
          </a:p>
          <a:p>
            <a:pPr algn="ctr"/>
            <a:r>
              <a:rPr kumimoji="1" lang="zh-CN" altLang="en-US" sz="1400" dirty="0"/>
              <a:t>保障敏感数据安全，加密算法保护数据。</a:t>
            </a:r>
            <a:endParaRPr kumimoji="1" lang="zh-CN" altLang="en-US" sz="1400" dirty="0"/>
          </a:p>
        </p:txBody>
      </p:sp>
      <p:sp>
        <p:nvSpPr>
          <p:cNvPr id="8" name="标题 1"/>
          <p:cNvSpPr txBox="1"/>
          <p:nvPr/>
        </p:nvSpPr>
        <p:spPr>
          <a:xfrm>
            <a:off x="660400" y="383494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1" y="383494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3772" y="492840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991153" y="4330301"/>
            <a:ext cx="520116" cy="520116"/>
            <a:chOff x="991153" y="4330301"/>
            <a:chExt cx="520116" cy="520116"/>
          </a:xfrm>
        </p:grpSpPr>
        <p:sp>
          <p:nvSpPr>
            <p:cNvPr id="12" name="标题 1"/>
            <p:cNvSpPr txBox="1"/>
            <p:nvPr/>
          </p:nvSpPr>
          <p:spPr>
            <a:xfrm>
              <a:off x="991153" y="4330301"/>
              <a:ext cx="520116" cy="520116"/>
            </a:xfrm>
            <a:prstGeom prst="ellipse">
              <a:avLst/>
            </a:prstGeom>
            <a:solidFill>
              <a:schemeClr val="bg1"/>
            </a:solidFill>
            <a:ln w="762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117650" y="4469271"/>
              <a:ext cx="267121" cy="242176"/>
            </a:xfrm>
            <a:custGeom>
              <a:avLst/>
              <a:gdLst>
                <a:gd name="connsiteX0" fmla="*/ 31770 w 794163"/>
                <a:gd name="connsiteY0" fmla="*/ 656460 h 720001"/>
                <a:gd name="connsiteX1" fmla="*/ 762297 w 794163"/>
                <a:gd name="connsiteY1" fmla="*/ 656460 h 720001"/>
                <a:gd name="connsiteX2" fmla="*/ 794163 w 794163"/>
                <a:gd name="connsiteY2" fmla="*/ 688230 h 720001"/>
                <a:gd name="connsiteX3" fmla="*/ 762392 w 794163"/>
                <a:gd name="connsiteY3" fmla="*/ 720001 h 720001"/>
                <a:gd name="connsiteX4" fmla="*/ 31770 w 794163"/>
                <a:gd name="connsiteY4" fmla="*/ 720001 h 720001"/>
                <a:gd name="connsiteX5" fmla="*/ 0 w 794163"/>
                <a:gd name="connsiteY5" fmla="*/ 688230 h 720001"/>
                <a:gd name="connsiteX6" fmla="*/ 31770 w 794163"/>
                <a:gd name="connsiteY6" fmla="*/ 656460 h 720001"/>
                <a:gd name="connsiteX7" fmla="*/ 613493 w 794163"/>
                <a:gd name="connsiteY7" fmla="*/ 317608 h 720001"/>
                <a:gd name="connsiteX8" fmla="*/ 710048 w 794163"/>
                <a:gd name="connsiteY8" fmla="*/ 317608 h 720001"/>
                <a:gd name="connsiteX9" fmla="*/ 767655 w 794163"/>
                <a:gd name="connsiteY9" fmla="*/ 375216 h 720001"/>
                <a:gd name="connsiteX10" fmla="*/ 767655 w 794163"/>
                <a:gd name="connsiteY10" fmla="*/ 524689 h 720001"/>
                <a:gd name="connsiteX11" fmla="*/ 710048 w 794163"/>
                <a:gd name="connsiteY11" fmla="*/ 582297 h 720001"/>
                <a:gd name="connsiteX12" fmla="*/ 613493 w 794163"/>
                <a:gd name="connsiteY12" fmla="*/ 582297 h 720001"/>
                <a:gd name="connsiteX13" fmla="*/ 555885 w 794163"/>
                <a:gd name="connsiteY13" fmla="*/ 524689 h 720001"/>
                <a:gd name="connsiteX14" fmla="*/ 555885 w 794163"/>
                <a:gd name="connsiteY14" fmla="*/ 375216 h 720001"/>
                <a:gd name="connsiteX15" fmla="*/ 613493 w 794163"/>
                <a:gd name="connsiteY15" fmla="*/ 317608 h 720001"/>
                <a:gd name="connsiteX16" fmla="*/ 84019 w 794163"/>
                <a:gd name="connsiteY16" fmla="*/ 211770 h 720001"/>
                <a:gd name="connsiteX17" fmla="*/ 180574 w 794163"/>
                <a:gd name="connsiteY17" fmla="*/ 211770 h 720001"/>
                <a:gd name="connsiteX18" fmla="*/ 238182 w 794163"/>
                <a:gd name="connsiteY18" fmla="*/ 269282 h 720001"/>
                <a:gd name="connsiteX19" fmla="*/ 238182 w 794163"/>
                <a:gd name="connsiteY19" fmla="*/ 524785 h 720001"/>
                <a:gd name="connsiteX20" fmla="*/ 180574 w 794163"/>
                <a:gd name="connsiteY20" fmla="*/ 582393 h 720001"/>
                <a:gd name="connsiteX21" fmla="*/ 84019 w 794163"/>
                <a:gd name="connsiteY21" fmla="*/ 582393 h 720001"/>
                <a:gd name="connsiteX22" fmla="*/ 26411 w 794163"/>
                <a:gd name="connsiteY22" fmla="*/ 524785 h 720001"/>
                <a:gd name="connsiteX23" fmla="*/ 26411 w 794163"/>
                <a:gd name="connsiteY23" fmla="*/ 269378 h 720001"/>
                <a:gd name="connsiteX24" fmla="*/ 84019 w 794163"/>
                <a:gd name="connsiteY24" fmla="*/ 211770 h 720001"/>
                <a:gd name="connsiteX25" fmla="*/ 348708 w 794163"/>
                <a:gd name="connsiteY25" fmla="*/ 0 h 720001"/>
                <a:gd name="connsiteX26" fmla="*/ 445359 w 794163"/>
                <a:gd name="connsiteY26" fmla="*/ 0 h 720001"/>
                <a:gd name="connsiteX27" fmla="*/ 502871 w 794163"/>
                <a:gd name="connsiteY27" fmla="*/ 57607 h 720001"/>
                <a:gd name="connsiteX28" fmla="*/ 502871 w 794163"/>
                <a:gd name="connsiteY28" fmla="*/ 524785 h 720001"/>
                <a:gd name="connsiteX29" fmla="*/ 445263 w 794163"/>
                <a:gd name="connsiteY29" fmla="*/ 582393 h 720001"/>
                <a:gd name="connsiteX30" fmla="*/ 348708 w 794163"/>
                <a:gd name="connsiteY30" fmla="*/ 582393 h 720001"/>
                <a:gd name="connsiteX31" fmla="*/ 291100 w 794163"/>
                <a:gd name="connsiteY31" fmla="*/ 524785 h 720001"/>
                <a:gd name="connsiteX32" fmla="*/ 291100 w 794163"/>
                <a:gd name="connsiteY32" fmla="*/ 57607 h 720001"/>
                <a:gd name="connsiteX33" fmla="*/ 348708 w 794163"/>
                <a:gd name="connsiteY33" fmla="*/ 0 h 720001"/>
              </a:gdLst>
              <a:ahLst/>
              <a:cxnLst/>
              <a:rect l="l" t="t" r="r" b="b"/>
              <a:pathLst>
                <a:path w="794163" h="720001">
                  <a:moveTo>
                    <a:pt x="31770" y="656460"/>
                  </a:moveTo>
                  <a:lnTo>
                    <a:pt x="762297" y="656460"/>
                  </a:lnTo>
                  <a:cubicBezTo>
                    <a:pt x="779904" y="656460"/>
                    <a:pt x="794067" y="670622"/>
                    <a:pt x="794163" y="688230"/>
                  </a:cubicBezTo>
                  <a:cubicBezTo>
                    <a:pt x="794163" y="705742"/>
                    <a:pt x="779904" y="720001"/>
                    <a:pt x="762392" y="720001"/>
                  </a:cubicBezTo>
                  <a:lnTo>
                    <a:pt x="31770" y="720001"/>
                  </a:lnTo>
                  <a:cubicBezTo>
                    <a:pt x="14258" y="720001"/>
                    <a:pt x="0" y="705742"/>
                    <a:pt x="0" y="688230"/>
                  </a:cubicBezTo>
                  <a:cubicBezTo>
                    <a:pt x="0" y="670718"/>
                    <a:pt x="14258" y="656460"/>
                    <a:pt x="31770" y="656460"/>
                  </a:cubicBezTo>
                  <a:close/>
                  <a:moveTo>
                    <a:pt x="613493" y="317608"/>
                  </a:moveTo>
                  <a:lnTo>
                    <a:pt x="710048" y="317608"/>
                  </a:lnTo>
                  <a:cubicBezTo>
                    <a:pt x="741818" y="317608"/>
                    <a:pt x="767655" y="343445"/>
                    <a:pt x="767655" y="375216"/>
                  </a:cubicBezTo>
                  <a:lnTo>
                    <a:pt x="767655" y="524689"/>
                  </a:lnTo>
                  <a:cubicBezTo>
                    <a:pt x="767655" y="556364"/>
                    <a:pt x="741723" y="582297"/>
                    <a:pt x="710048" y="582297"/>
                  </a:cubicBezTo>
                  <a:lnTo>
                    <a:pt x="613493" y="582297"/>
                  </a:lnTo>
                  <a:cubicBezTo>
                    <a:pt x="581818" y="582297"/>
                    <a:pt x="555885" y="556364"/>
                    <a:pt x="555885" y="524689"/>
                  </a:cubicBezTo>
                  <a:lnTo>
                    <a:pt x="555885" y="375216"/>
                  </a:lnTo>
                  <a:cubicBezTo>
                    <a:pt x="555885" y="343349"/>
                    <a:pt x="581722" y="317608"/>
                    <a:pt x="613493" y="317608"/>
                  </a:cubicBezTo>
                  <a:close/>
                  <a:moveTo>
                    <a:pt x="84019" y="211770"/>
                  </a:moveTo>
                  <a:lnTo>
                    <a:pt x="180574" y="211770"/>
                  </a:lnTo>
                  <a:cubicBezTo>
                    <a:pt x="212440" y="211770"/>
                    <a:pt x="238182" y="237512"/>
                    <a:pt x="238182" y="269282"/>
                  </a:cubicBezTo>
                  <a:lnTo>
                    <a:pt x="238182" y="524785"/>
                  </a:lnTo>
                  <a:cubicBezTo>
                    <a:pt x="238182" y="556460"/>
                    <a:pt x="212248" y="582393"/>
                    <a:pt x="180574" y="582393"/>
                  </a:cubicBezTo>
                  <a:lnTo>
                    <a:pt x="84019" y="582393"/>
                  </a:lnTo>
                  <a:cubicBezTo>
                    <a:pt x="52344" y="582393"/>
                    <a:pt x="26411" y="556460"/>
                    <a:pt x="26411" y="524785"/>
                  </a:cubicBezTo>
                  <a:lnTo>
                    <a:pt x="26411" y="269378"/>
                  </a:lnTo>
                  <a:cubicBezTo>
                    <a:pt x="26411" y="237512"/>
                    <a:pt x="52248" y="211770"/>
                    <a:pt x="84019" y="211770"/>
                  </a:cubicBezTo>
                  <a:close/>
                  <a:moveTo>
                    <a:pt x="348708" y="0"/>
                  </a:moveTo>
                  <a:lnTo>
                    <a:pt x="445359" y="0"/>
                  </a:lnTo>
                  <a:cubicBezTo>
                    <a:pt x="477129" y="0"/>
                    <a:pt x="502871" y="25741"/>
                    <a:pt x="502871" y="57607"/>
                  </a:cubicBezTo>
                  <a:lnTo>
                    <a:pt x="502871" y="524785"/>
                  </a:lnTo>
                  <a:cubicBezTo>
                    <a:pt x="502871" y="556460"/>
                    <a:pt x="476937" y="582393"/>
                    <a:pt x="445263" y="582393"/>
                  </a:cubicBezTo>
                  <a:lnTo>
                    <a:pt x="348708" y="582393"/>
                  </a:lnTo>
                  <a:cubicBezTo>
                    <a:pt x="317033" y="582393"/>
                    <a:pt x="291100" y="556460"/>
                    <a:pt x="291100" y="524785"/>
                  </a:cubicBezTo>
                  <a:lnTo>
                    <a:pt x="291100" y="57607"/>
                  </a:lnTo>
                  <a:cubicBezTo>
                    <a:pt x="291100" y="25741"/>
                    <a:pt x="316937" y="0"/>
                    <a:pt x="348708" y="0"/>
                  </a:cubicBezTo>
                  <a:close/>
                </a:path>
              </a:pathLst>
            </a:custGeom>
            <a:solidFill>
              <a:schemeClr val="accent2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1952547" y="398846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药品监管合规合约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 algn="ctr"/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</a:endParaRPr>
          </a:p>
          <a:p>
            <a:pPr algn="ctr"/>
            <a:r>
              <a:rPr kumimoji="1" lang="zh-CN" altLang="en-US" sz="1400" dirty="0"/>
              <a:t>确保药物开发合规，自动检查记录。</a:t>
            </a:r>
            <a:endParaRPr kumimoji="1" lang="zh-CN" altLang="en-US" sz="1400" dirty="0"/>
          </a:p>
        </p:txBody>
      </p:sp>
      <p:sp>
        <p:nvSpPr>
          <p:cNvPr id="15" name="标题 1"/>
          <p:cNvSpPr txBox="1"/>
          <p:nvPr/>
        </p:nvSpPr>
        <p:spPr>
          <a:xfrm>
            <a:off x="4326585" y="383494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26585" y="383494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618732" y="398846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知识产权管理合约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 algn="ctr"/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</a:endParaRPr>
          </a:p>
          <a:p>
            <a:pPr algn="ctr"/>
            <a:r>
              <a:rPr kumimoji="1" lang="zh-CN" altLang="en-US" sz="1400" dirty="0"/>
              <a:t>保护研发知识产权，记录归属和授权。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4339957" y="492840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657338" y="433030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777675" y="4461107"/>
            <a:ext cx="279441" cy="258503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339956" y="253948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57337" y="194138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788142" y="2072186"/>
            <a:ext cx="258504" cy="25850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73772" y="253948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91153" y="194138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 flipV="1">
            <a:off x="1117651" y="2072186"/>
            <a:ext cx="267121" cy="25850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017380" y="144602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17380" y="144602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9309527" y="159954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临床试验管理合约</a:t>
            </a:r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  <a:cs typeface="Source Han Sans"/>
            </a:endParaRPr>
          </a:p>
          <a:p>
            <a:pPr algn="ctr"/>
            <a:endParaRPr kumimoji="1" lang="en-US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/>
              <a:ea typeface="Source Han Sans"/>
            </a:endParaRPr>
          </a:p>
          <a:p>
            <a:pPr algn="ctr"/>
            <a:r>
              <a:rPr kumimoji="1" lang="zh-CN" altLang="en-US" sz="1400" dirty="0"/>
              <a:t>管理试验各阶段，确保遵循协议。</a:t>
            </a:r>
            <a:endParaRPr kumimoji="1" lang="zh-CN" altLang="en-US" sz="1400" dirty="0"/>
          </a:p>
        </p:txBody>
      </p:sp>
      <p:sp>
        <p:nvSpPr>
          <p:cNvPr id="30" name="标题 1"/>
          <p:cNvSpPr txBox="1"/>
          <p:nvPr/>
        </p:nvSpPr>
        <p:spPr>
          <a:xfrm>
            <a:off x="8030751" y="253948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8348133" y="194138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478938" y="2072186"/>
            <a:ext cx="258504" cy="25850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智能合约层（链码）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0" y="2279140"/>
            <a:ext cx="3036516" cy="15799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数据可视化仪表板</a:t>
            </a:r>
            <a:endParaRPr kumimoji="1" lang="en-US" altLang="zh-CN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r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展示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KPIs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和进度，定制化视图，使用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JavaScript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库和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BI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工具，实时数据流。</a:t>
            </a:r>
            <a:endParaRPr kumimoji="1" lang="zh-CN" altLang="en-US" sz="1600" dirty="0"/>
          </a:p>
        </p:txBody>
      </p:sp>
      <p:sp>
        <p:nvSpPr>
          <p:cNvPr id="3" name="标题 1"/>
          <p:cNvSpPr txBox="1"/>
          <p:nvPr/>
        </p:nvSpPr>
        <p:spPr>
          <a:xfrm flipH="1">
            <a:off x="3720383" y="2514924"/>
            <a:ext cx="2884697" cy="536531"/>
          </a:xfrm>
          <a:prstGeom prst="homePlate">
            <a:avLst>
              <a:gd name="adj" fmla="val 58772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700000" flipH="1">
            <a:off x="6394156" y="2566659"/>
            <a:ext cx="414022" cy="43306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700000" flipH="1">
            <a:off x="6521099" y="2566659"/>
            <a:ext cx="415978" cy="433060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72730" y="2598523"/>
            <a:ext cx="2324100" cy="332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PART 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10464" y="2685070"/>
            <a:ext cx="237248" cy="196238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3946392"/>
            <a:ext cx="3036516" cy="17888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知识产权管理应用</a:t>
            </a:r>
            <a:endParaRPr kumimoji="1" lang="en-US" altLang="zh-CN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r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注册、跟踪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IP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，集成专利数据库，管理法律文件，支持交易管理。</a:t>
            </a:r>
            <a:endParaRPr kumimoji="1" lang="zh-CN" altLang="en-US" sz="1600" dirty="0"/>
          </a:p>
        </p:txBody>
      </p:sp>
      <p:sp>
        <p:nvSpPr>
          <p:cNvPr id="9" name="标题 1"/>
          <p:cNvSpPr txBox="1"/>
          <p:nvPr/>
        </p:nvSpPr>
        <p:spPr>
          <a:xfrm flipH="1">
            <a:off x="3720383" y="4127514"/>
            <a:ext cx="2884697" cy="536531"/>
          </a:xfrm>
          <a:prstGeom prst="homePlate">
            <a:avLst>
              <a:gd name="adj" fmla="val 58772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 flipH="1">
            <a:off x="6394156" y="4179249"/>
            <a:ext cx="414022" cy="43306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700000" flipH="1">
            <a:off x="6521099" y="4179249"/>
            <a:ext cx="415978" cy="433060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972730" y="4211113"/>
            <a:ext cx="2324100" cy="332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PART 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17015" y="4297661"/>
            <a:ext cx="224147" cy="196237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82384" y="3279929"/>
            <a:ext cx="3036516" cy="13046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临床试验管理应用</a:t>
            </a:r>
            <a:endParaRPr kumimoji="1" lang="en-US" altLang="zh-CN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管理试验全周期，支持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EDC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，提供受试者管理，集成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CDMS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和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EHR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。</a:t>
            </a:r>
            <a:endParaRPr kumimoji="1" lang="zh-CN" altLang="en-US" sz="1600" dirty="0"/>
          </a:p>
        </p:txBody>
      </p:sp>
      <p:sp>
        <p:nvSpPr>
          <p:cNvPr id="15" name="标题 1"/>
          <p:cNvSpPr txBox="1"/>
          <p:nvPr/>
        </p:nvSpPr>
        <p:spPr>
          <a:xfrm>
            <a:off x="5586920" y="3322550"/>
            <a:ext cx="2884697" cy="536531"/>
          </a:xfrm>
          <a:prstGeom prst="homePlate">
            <a:avLst>
              <a:gd name="adj" fmla="val 5877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8900000">
            <a:off x="5416116" y="3374285"/>
            <a:ext cx="414022" cy="43306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>
            <a:off x="5287217" y="3374285"/>
            <a:ext cx="415978" cy="433060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933382" y="3406149"/>
            <a:ext cx="2235200" cy="332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PART 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86981" y="3492696"/>
            <a:ext cx="216451" cy="19623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82384" y="1465338"/>
            <a:ext cx="3036516" cy="14985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用户身份与访问管理界面</a:t>
            </a:r>
            <a:endParaRPr kumimoji="1" lang="en-US" altLang="zh-CN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实现注册、登录、权限管理，采用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OAuth 2.0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、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OpenID Connect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，支持</a:t>
            </a:r>
            <a:r>
              <a:rPr lang="en-US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MFA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。</a:t>
            </a:r>
            <a:endParaRPr kumimoji="1" lang="zh-CN" altLang="en-US" sz="1600" dirty="0"/>
          </a:p>
        </p:txBody>
      </p:sp>
      <p:sp>
        <p:nvSpPr>
          <p:cNvPr id="21" name="标题 1"/>
          <p:cNvSpPr txBox="1"/>
          <p:nvPr/>
        </p:nvSpPr>
        <p:spPr>
          <a:xfrm>
            <a:off x="5586920" y="1646459"/>
            <a:ext cx="2884697" cy="536531"/>
          </a:xfrm>
          <a:prstGeom prst="homePlate">
            <a:avLst>
              <a:gd name="adj" fmla="val 5877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8900000">
            <a:off x="5416116" y="1698194"/>
            <a:ext cx="414022" cy="43306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8900000">
            <a:off x="5287217" y="1698194"/>
            <a:ext cx="415978" cy="433060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933382" y="1730058"/>
            <a:ext cx="2235200" cy="332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PART 01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404627" y="1816605"/>
            <a:ext cx="181158" cy="19623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482384" y="4900654"/>
            <a:ext cx="3036516" cy="1151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智能合约交互界面</a:t>
            </a:r>
            <a:endParaRPr kumimoji="1" lang="en-US" altLang="zh-CN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用户与合约交互，提交交易，查询链上数据，实时反馈，可视化编辑器。</a:t>
            </a:r>
            <a:endParaRPr kumimoji="1" lang="zh-CN" altLang="en-US" sz="1600" dirty="0"/>
          </a:p>
        </p:txBody>
      </p:sp>
      <p:sp>
        <p:nvSpPr>
          <p:cNvPr id="27" name="标题 1"/>
          <p:cNvSpPr txBox="1"/>
          <p:nvPr/>
        </p:nvSpPr>
        <p:spPr>
          <a:xfrm>
            <a:off x="5586920" y="4943275"/>
            <a:ext cx="2884697" cy="536531"/>
          </a:xfrm>
          <a:prstGeom prst="homePlate">
            <a:avLst>
              <a:gd name="adj" fmla="val 5877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8900000">
            <a:off x="5416116" y="4995010"/>
            <a:ext cx="414022" cy="43306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18900000">
            <a:off x="5287217" y="4995010"/>
            <a:ext cx="415978" cy="433060"/>
          </a:xfrm>
          <a:prstGeom prst="roundRect">
            <a:avLst/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5933382" y="5026874"/>
            <a:ext cx="2235200" cy="3327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PART 05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5386981" y="5113421"/>
            <a:ext cx="216451" cy="196238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应用层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buClrTx/>
              <a:buSzTx/>
              <a:buFontTx/>
            </a:pPr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架构图</a:t>
            </a:r>
            <a:endParaRPr kumimoji="1" lang="en-US" altLang="zh-CN" sz="320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 CN Bold"/>
              <a:ea typeface="Source Han Sans CN Bold"/>
              <a:cs typeface="Source Han Sans CN Bold"/>
            </a:endParaRPr>
          </a:p>
        </p:txBody>
      </p:sp>
      <p:sp>
        <p:nvSpPr>
          <p:cNvPr id="21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pic>
        <p:nvPicPr>
          <p:cNvPr id="2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93060" y="1017270"/>
            <a:ext cx="6176010" cy="46507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3442335" y="5765165"/>
            <a:ext cx="5316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图</a:t>
            </a:r>
            <a:r>
              <a:rPr lang="en-US" altLang="zh-CN" sz="1400"/>
              <a:t>2. </a:t>
            </a:r>
            <a:r>
              <a:rPr lang="zh-CN" altLang="en-US" sz="1400"/>
              <a:t>分层架构设计图</a:t>
            </a:r>
            <a:endParaRPr lang="zh-CN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chemeClr val="bg1"/>
          </a:solidFill>
          <a:ln w="254000" cap="flat">
            <a:solidFill>
              <a:schemeClr val="accent2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46227" y="2026941"/>
            <a:ext cx="2804118" cy="2804118"/>
          </a:xfrm>
          <a:prstGeom prst="diamond">
            <a:avLst/>
          </a:prstGeom>
          <a:noFill/>
          <a:ln w="28575" cap="sq">
            <a:solidFill>
              <a:schemeClr val="accent2">
                <a:lumMod val="9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8650" y="1510393"/>
            <a:ext cx="3837214" cy="3837214"/>
          </a:xfrm>
          <a:prstGeom prst="diamond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74475" y="1511300"/>
            <a:ext cx="2768600" cy="37592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92722" y="1130301"/>
            <a:ext cx="6008678" cy="46127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chemeClr val="accent2"/>
                    </a:gs>
                    <a:gs pos="91000">
                      <a:schemeClr val="accent1"/>
                    </a:gs>
                  </a:gsLst>
                  <a:lin ang="2700000" scaled="1"/>
                </a:gradFill>
                <a:latin typeface="OPPOSans H"/>
                <a:ea typeface="OPPOSans H"/>
                <a:cs typeface="OPPOSans H"/>
              </a:rPr>
              <a:t>四、可行性分析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1402">
            <a:off x="11347759" y="6102504"/>
            <a:ext cx="778457" cy="778930"/>
          </a:xfrm>
          <a:custGeom>
            <a:avLst/>
            <a:gdLst>
              <a:gd name="connsiteX0" fmla="*/ 127755 w 778457"/>
              <a:gd name="connsiteY0" fmla="*/ 685682 h 778930"/>
              <a:gd name="connsiteX1" fmla="*/ 422297 w 778457"/>
              <a:gd name="connsiteY1" fmla="*/ 685682 h 778930"/>
              <a:gd name="connsiteX2" fmla="*/ 329126 w 778457"/>
              <a:gd name="connsiteY2" fmla="*/ 778930 h 778930"/>
              <a:gd name="connsiteX3" fmla="*/ 273664 w 778457"/>
              <a:gd name="connsiteY3" fmla="*/ 770544 h 778930"/>
              <a:gd name="connsiteX4" fmla="*/ 170504 w 778457"/>
              <a:gd name="connsiteY4" fmla="*/ 720952 h 778930"/>
              <a:gd name="connsiteX5" fmla="*/ 32353 w 778457"/>
              <a:gd name="connsiteY5" fmla="*/ 556104 h 778930"/>
              <a:gd name="connsiteX6" fmla="*/ 551770 w 778457"/>
              <a:gd name="connsiteY6" fmla="*/ 556104 h 778930"/>
              <a:gd name="connsiteX7" fmla="*/ 487033 w 778457"/>
              <a:gd name="connsiteY7" fmla="*/ 620893 h 778930"/>
              <a:gd name="connsiteX8" fmla="*/ 69325 w 778457"/>
              <a:gd name="connsiteY8" fmla="*/ 620893 h 778930"/>
              <a:gd name="connsiteX9" fmla="*/ 64046 w 778457"/>
              <a:gd name="connsiteY9" fmla="*/ 614495 h 778930"/>
              <a:gd name="connsiteX10" fmla="*/ 0 w 778457"/>
              <a:gd name="connsiteY10" fmla="*/ 426527 h 778930"/>
              <a:gd name="connsiteX11" fmla="*/ 681241 w 778457"/>
              <a:gd name="connsiteY11" fmla="*/ 426527 h 778930"/>
              <a:gd name="connsiteX12" fmla="*/ 616506 w 778457"/>
              <a:gd name="connsiteY12" fmla="*/ 491315 h 778930"/>
              <a:gd name="connsiteX13" fmla="*/ 10252 w 778457"/>
              <a:gd name="connsiteY13" fmla="*/ 491315 h 778930"/>
              <a:gd name="connsiteX14" fmla="*/ 4742 w 778457"/>
              <a:gd name="connsiteY14" fmla="*/ 473564 h 778930"/>
              <a:gd name="connsiteX15" fmla="*/ 10252 w 778457"/>
              <a:gd name="connsiteY15" fmla="*/ 296949 h 778930"/>
              <a:gd name="connsiteX16" fmla="*/ 764530 w 778457"/>
              <a:gd name="connsiteY16" fmla="*/ 296949 h 778930"/>
              <a:gd name="connsiteX17" fmla="*/ 774606 w 778457"/>
              <a:gd name="connsiteY17" fmla="*/ 307016 h 778930"/>
              <a:gd name="connsiteX18" fmla="*/ 776992 w 778457"/>
              <a:gd name="connsiteY18" fmla="*/ 314701 h 778930"/>
              <a:gd name="connsiteX19" fmla="*/ 778457 w 778457"/>
              <a:gd name="connsiteY19" fmla="*/ 329232 h 778930"/>
              <a:gd name="connsiteX20" fmla="*/ 745978 w 778457"/>
              <a:gd name="connsiteY20" fmla="*/ 361737 h 778930"/>
              <a:gd name="connsiteX21" fmla="*/ 0 w 778457"/>
              <a:gd name="connsiteY21" fmla="*/ 361737 h 778930"/>
              <a:gd name="connsiteX22" fmla="*/ 4742 w 778457"/>
              <a:gd name="connsiteY22" fmla="*/ 314701 h 778930"/>
              <a:gd name="connsiteX23" fmla="*/ 69325 w 778457"/>
              <a:gd name="connsiteY23" fmla="*/ 167371 h 778930"/>
              <a:gd name="connsiteX24" fmla="*/ 634847 w 778457"/>
              <a:gd name="connsiteY24" fmla="*/ 167371 h 778930"/>
              <a:gd name="connsiteX25" fmla="*/ 699689 w 778457"/>
              <a:gd name="connsiteY25" fmla="*/ 232160 h 778930"/>
              <a:gd name="connsiteX26" fmla="*/ 32352 w 778457"/>
              <a:gd name="connsiteY26" fmla="*/ 232160 h 778930"/>
              <a:gd name="connsiteX27" fmla="*/ 64047 w 778457"/>
              <a:gd name="connsiteY27" fmla="*/ 173769 h 778930"/>
              <a:gd name="connsiteX28" fmla="*/ 127755 w 778457"/>
              <a:gd name="connsiteY28" fmla="*/ 102582 h 778930"/>
              <a:gd name="connsiteX29" fmla="*/ 170504 w 778457"/>
              <a:gd name="connsiteY29" fmla="*/ 67312 h 778930"/>
              <a:gd name="connsiteX30" fmla="*/ 390867 w 778457"/>
              <a:gd name="connsiteY30" fmla="*/ 0 h 778930"/>
              <a:gd name="connsiteX31" fmla="*/ 450889 w 778457"/>
              <a:gd name="connsiteY31" fmla="*/ 4542 h 778930"/>
              <a:gd name="connsiteX32" fmla="*/ 478179 w 778457"/>
              <a:gd name="connsiteY32" fmla="*/ 10831 h 778930"/>
              <a:gd name="connsiteX33" fmla="*/ 570006 w 778457"/>
              <a:gd name="connsiteY33" fmla="*/ 102582 h 778930"/>
            </a:gdLst>
            <a:ahLst/>
            <a:cxnLst/>
            <a:rect l="l" t="t" r="r" b="b"/>
            <a:pathLst>
              <a:path w="778457" h="778930">
                <a:moveTo>
                  <a:pt x="127755" y="685682"/>
                </a:moveTo>
                <a:lnTo>
                  <a:pt x="422297" y="685682"/>
                </a:lnTo>
                <a:lnTo>
                  <a:pt x="329126" y="778930"/>
                </a:lnTo>
                <a:lnTo>
                  <a:pt x="273664" y="770544"/>
                </a:lnTo>
                <a:cubicBezTo>
                  <a:pt x="236639" y="759030"/>
                  <a:pt x="201955" y="742201"/>
                  <a:pt x="170504" y="720952"/>
                </a:cubicBezTo>
                <a:close/>
                <a:moveTo>
                  <a:pt x="32353" y="556104"/>
                </a:moveTo>
                <a:lnTo>
                  <a:pt x="551770" y="556104"/>
                </a:lnTo>
                <a:lnTo>
                  <a:pt x="487033" y="620893"/>
                </a:lnTo>
                <a:lnTo>
                  <a:pt x="69325" y="620893"/>
                </a:lnTo>
                <a:lnTo>
                  <a:pt x="64046" y="614495"/>
                </a:lnTo>
                <a:close/>
                <a:moveTo>
                  <a:pt x="0" y="426527"/>
                </a:moveTo>
                <a:lnTo>
                  <a:pt x="681241" y="426527"/>
                </a:lnTo>
                <a:lnTo>
                  <a:pt x="616506" y="491315"/>
                </a:lnTo>
                <a:lnTo>
                  <a:pt x="10252" y="491315"/>
                </a:lnTo>
                <a:lnTo>
                  <a:pt x="4742" y="473564"/>
                </a:lnTo>
                <a:close/>
                <a:moveTo>
                  <a:pt x="10252" y="296949"/>
                </a:moveTo>
                <a:lnTo>
                  <a:pt x="764530" y="296949"/>
                </a:lnTo>
                <a:lnTo>
                  <a:pt x="774606" y="307016"/>
                </a:lnTo>
                <a:lnTo>
                  <a:pt x="776992" y="314701"/>
                </a:lnTo>
                <a:lnTo>
                  <a:pt x="778457" y="329232"/>
                </a:lnTo>
                <a:lnTo>
                  <a:pt x="745978" y="361737"/>
                </a:lnTo>
                <a:lnTo>
                  <a:pt x="0" y="361737"/>
                </a:lnTo>
                <a:lnTo>
                  <a:pt x="4742" y="314701"/>
                </a:lnTo>
                <a:close/>
                <a:moveTo>
                  <a:pt x="69325" y="167371"/>
                </a:moveTo>
                <a:lnTo>
                  <a:pt x="634847" y="167371"/>
                </a:lnTo>
                <a:lnTo>
                  <a:pt x="699689" y="232160"/>
                </a:lnTo>
                <a:lnTo>
                  <a:pt x="32352" y="232160"/>
                </a:lnTo>
                <a:lnTo>
                  <a:pt x="64047" y="173769"/>
                </a:lnTo>
                <a:close/>
                <a:moveTo>
                  <a:pt x="127755" y="102582"/>
                </a:moveTo>
                <a:lnTo>
                  <a:pt x="170504" y="67312"/>
                </a:lnTo>
                <a:cubicBezTo>
                  <a:pt x="233408" y="24815"/>
                  <a:pt x="309239" y="0"/>
                  <a:pt x="390867" y="0"/>
                </a:cubicBezTo>
                <a:cubicBezTo>
                  <a:pt x="411274" y="0"/>
                  <a:pt x="431318" y="1551"/>
                  <a:pt x="450889" y="4542"/>
                </a:cubicBezTo>
                <a:lnTo>
                  <a:pt x="478179" y="10831"/>
                </a:lnTo>
                <a:lnTo>
                  <a:pt x="570006" y="10258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1402">
            <a:off x="209391" y="-133198"/>
            <a:ext cx="603176" cy="607053"/>
          </a:xfrm>
          <a:custGeom>
            <a:avLst/>
            <a:gdLst>
              <a:gd name="connsiteX0" fmla="*/ 492262 w 603176"/>
              <a:gd name="connsiteY0" fmla="*/ 50949 h 607053"/>
              <a:gd name="connsiteX1" fmla="*/ 543169 w 603176"/>
              <a:gd name="connsiteY1" fmla="*/ 0 h 607053"/>
              <a:gd name="connsiteX2" fmla="*/ 570824 w 603176"/>
              <a:gd name="connsiteY2" fmla="*/ 50949 h 607053"/>
              <a:gd name="connsiteX3" fmla="*/ 362790 w 603176"/>
              <a:gd name="connsiteY3" fmla="*/ 180527 h 607053"/>
              <a:gd name="connsiteX4" fmla="*/ 427526 w 603176"/>
              <a:gd name="connsiteY4" fmla="*/ 115738 h 607053"/>
              <a:gd name="connsiteX5" fmla="*/ 592924 w 603176"/>
              <a:gd name="connsiteY5" fmla="*/ 115738 h 607053"/>
              <a:gd name="connsiteX6" fmla="*/ 598434 w 603176"/>
              <a:gd name="connsiteY6" fmla="*/ 133490 h 607053"/>
              <a:gd name="connsiteX7" fmla="*/ 603176 w 603176"/>
              <a:gd name="connsiteY7" fmla="*/ 180527 h 607053"/>
              <a:gd name="connsiteX8" fmla="*/ 233318 w 603176"/>
              <a:gd name="connsiteY8" fmla="*/ 310104 h 607053"/>
              <a:gd name="connsiteX9" fmla="*/ 298054 w 603176"/>
              <a:gd name="connsiteY9" fmla="*/ 245315 h 607053"/>
              <a:gd name="connsiteX10" fmla="*/ 603176 w 603176"/>
              <a:gd name="connsiteY10" fmla="*/ 245315 h 607053"/>
              <a:gd name="connsiteX11" fmla="*/ 598434 w 603176"/>
              <a:gd name="connsiteY11" fmla="*/ 292352 h 607053"/>
              <a:gd name="connsiteX12" fmla="*/ 592924 w 603176"/>
              <a:gd name="connsiteY12" fmla="*/ 310104 h 607053"/>
              <a:gd name="connsiteX13" fmla="*/ 103846 w 603176"/>
              <a:gd name="connsiteY13" fmla="*/ 439682 h 607053"/>
              <a:gd name="connsiteX14" fmla="*/ 168582 w 603176"/>
              <a:gd name="connsiteY14" fmla="*/ 374893 h 607053"/>
              <a:gd name="connsiteX15" fmla="*/ 570824 w 603176"/>
              <a:gd name="connsiteY15" fmla="*/ 374893 h 607053"/>
              <a:gd name="connsiteX16" fmla="*/ 539130 w 603176"/>
              <a:gd name="connsiteY16" fmla="*/ 433284 h 607053"/>
              <a:gd name="connsiteX17" fmla="*/ 533851 w 603176"/>
              <a:gd name="connsiteY17" fmla="*/ 439682 h 607053"/>
              <a:gd name="connsiteX18" fmla="*/ 0 w 603176"/>
              <a:gd name="connsiteY18" fmla="*/ 543612 h 607053"/>
              <a:gd name="connsiteX19" fmla="*/ 39110 w 603176"/>
              <a:gd name="connsiteY19" fmla="*/ 504471 h 607053"/>
              <a:gd name="connsiteX20" fmla="*/ 475421 w 603176"/>
              <a:gd name="connsiteY20" fmla="*/ 504471 h 607053"/>
              <a:gd name="connsiteX21" fmla="*/ 432673 w 603176"/>
              <a:gd name="connsiteY21" fmla="*/ 539741 h 607053"/>
              <a:gd name="connsiteX22" fmla="*/ 212310 w 603176"/>
              <a:gd name="connsiteY22" fmla="*/ 607053 h 607053"/>
              <a:gd name="connsiteX23" fmla="*/ 95107 w 603176"/>
              <a:gd name="connsiteY23" fmla="*/ 589333 h 607053"/>
            </a:gdLst>
            <a:ahLst/>
            <a:cxnLst/>
            <a:rect l="l" t="t" r="r" b="b"/>
            <a:pathLst>
              <a:path w="603176" h="607053">
                <a:moveTo>
                  <a:pt x="492262" y="50949"/>
                </a:moveTo>
                <a:lnTo>
                  <a:pt x="543169" y="0"/>
                </a:lnTo>
                <a:lnTo>
                  <a:pt x="570824" y="50949"/>
                </a:lnTo>
                <a:close/>
                <a:moveTo>
                  <a:pt x="362790" y="180527"/>
                </a:moveTo>
                <a:lnTo>
                  <a:pt x="427526" y="115738"/>
                </a:lnTo>
                <a:lnTo>
                  <a:pt x="592924" y="115738"/>
                </a:lnTo>
                <a:lnTo>
                  <a:pt x="598434" y="133490"/>
                </a:lnTo>
                <a:lnTo>
                  <a:pt x="603176" y="180527"/>
                </a:lnTo>
                <a:close/>
                <a:moveTo>
                  <a:pt x="233318" y="310104"/>
                </a:moveTo>
                <a:lnTo>
                  <a:pt x="298054" y="245315"/>
                </a:lnTo>
                <a:lnTo>
                  <a:pt x="603176" y="245315"/>
                </a:lnTo>
                <a:lnTo>
                  <a:pt x="598434" y="292352"/>
                </a:lnTo>
                <a:lnTo>
                  <a:pt x="592924" y="310104"/>
                </a:lnTo>
                <a:close/>
                <a:moveTo>
                  <a:pt x="103846" y="439682"/>
                </a:moveTo>
                <a:lnTo>
                  <a:pt x="168582" y="374893"/>
                </a:lnTo>
                <a:lnTo>
                  <a:pt x="570824" y="374893"/>
                </a:lnTo>
                <a:lnTo>
                  <a:pt x="539130" y="433284"/>
                </a:lnTo>
                <a:lnTo>
                  <a:pt x="533851" y="439682"/>
                </a:lnTo>
                <a:close/>
                <a:moveTo>
                  <a:pt x="0" y="543612"/>
                </a:moveTo>
                <a:lnTo>
                  <a:pt x="39110" y="504471"/>
                </a:lnTo>
                <a:lnTo>
                  <a:pt x="475421" y="504471"/>
                </a:lnTo>
                <a:lnTo>
                  <a:pt x="432673" y="539741"/>
                </a:lnTo>
                <a:cubicBezTo>
                  <a:pt x="369768" y="582238"/>
                  <a:pt x="293937" y="607053"/>
                  <a:pt x="212310" y="607053"/>
                </a:cubicBezTo>
                <a:cubicBezTo>
                  <a:pt x="171496" y="607053"/>
                  <a:pt x="132131" y="600849"/>
                  <a:pt x="95107" y="5893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技术可行性分析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36" name="标题 1"/>
          <p:cNvSpPr txBox="1"/>
          <p:nvPr/>
        </p:nvSpPr>
        <p:spPr>
          <a:xfrm>
            <a:off x="2660650" y="1249090"/>
            <a:ext cx="3528020" cy="2179910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6325890" y="1249090"/>
            <a:ext cx="3528020" cy="2179910"/>
          </a:xfrm>
          <a:prstGeom prst="roundRect">
            <a:avLst>
              <a:gd name="adj" fmla="val 272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6325890" y="3606100"/>
            <a:ext cx="3528020" cy="2179910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2887960" y="1880116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架构：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en-US" altLang="zh-C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Hyperledger Fabric</a:t>
            </a:r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适用于药物开发，模块化、定制性、安全功能强，支持数据互联。</a:t>
            </a:r>
            <a:endParaRPr kumimoji="1" lang="zh-CN" altLang="en-US" dirty="0"/>
          </a:p>
        </p:txBody>
      </p:sp>
      <p:sp>
        <p:nvSpPr>
          <p:cNvPr id="40" name="标题 1"/>
          <p:cNvSpPr txBox="1"/>
          <p:nvPr/>
        </p:nvSpPr>
        <p:spPr>
          <a:xfrm rot="5400000">
            <a:off x="2844456" y="1224898"/>
            <a:ext cx="406831" cy="7744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2887960" y="1458231"/>
            <a:ext cx="65290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6553200" y="4209449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应用层：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模块满足各方需求，提升开发效率。</a:t>
            </a:r>
            <a:endParaRPr kumimoji="1" lang="zh-CN" altLang="en-US" dirty="0"/>
          </a:p>
        </p:txBody>
      </p:sp>
      <p:sp>
        <p:nvSpPr>
          <p:cNvPr id="43" name="标题 1"/>
          <p:cNvSpPr txBox="1"/>
          <p:nvPr/>
        </p:nvSpPr>
        <p:spPr>
          <a:xfrm rot="5400000">
            <a:off x="6517554" y="3571600"/>
            <a:ext cx="406831" cy="7744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标题 1"/>
          <p:cNvSpPr txBox="1"/>
          <p:nvPr/>
        </p:nvSpPr>
        <p:spPr>
          <a:xfrm>
            <a:off x="6561058" y="3804933"/>
            <a:ext cx="65290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 dirty="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 dirty="0"/>
          </a:p>
        </p:txBody>
      </p:sp>
      <p:sp>
        <p:nvSpPr>
          <p:cNvPr id="45" name="标题 1"/>
          <p:cNvSpPr txBox="1"/>
          <p:nvPr/>
        </p:nvSpPr>
        <p:spPr>
          <a:xfrm>
            <a:off x="6561058" y="1872367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</a:rPr>
              <a:t>共识：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algn="l"/>
            <a:r>
              <a:rPr kumimoji="1" lang="en-US" altLang="zh-CN" dirty="0">
                <a:solidFill>
                  <a:schemeClr val="bg1"/>
                </a:solidFill>
              </a:rPr>
              <a:t>Kafka</a:t>
            </a:r>
            <a:r>
              <a:rPr kumimoji="1" lang="zh-CN" altLang="en-US" dirty="0">
                <a:solidFill>
                  <a:schemeClr val="bg1"/>
                </a:solidFill>
              </a:rPr>
              <a:t>机制适合多方高效处理数据，结合</a:t>
            </a:r>
            <a:r>
              <a:rPr kumimoji="1" lang="en-US" altLang="zh-CN" dirty="0">
                <a:solidFill>
                  <a:schemeClr val="bg1"/>
                </a:solidFill>
              </a:rPr>
              <a:t>Fabric</a:t>
            </a:r>
            <a:r>
              <a:rPr kumimoji="1" lang="zh-CN" altLang="en-US" dirty="0">
                <a:solidFill>
                  <a:schemeClr val="bg1"/>
                </a:solidFill>
              </a:rPr>
              <a:t>保护数据隐私</a:t>
            </a:r>
            <a:r>
              <a:rPr kumimoji="1" lang="zh-CN" altLang="en-US" sz="2000" dirty="0"/>
              <a:t>。</a:t>
            </a:r>
            <a:endParaRPr kumimoji="1" lang="zh-CN" altLang="en-US" sz="2000" dirty="0"/>
          </a:p>
        </p:txBody>
      </p:sp>
      <p:sp>
        <p:nvSpPr>
          <p:cNvPr id="46" name="标题 1"/>
          <p:cNvSpPr txBox="1"/>
          <p:nvPr/>
        </p:nvSpPr>
        <p:spPr>
          <a:xfrm>
            <a:off x="6561058" y="1450482"/>
            <a:ext cx="65290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2660650" y="3611290"/>
            <a:ext cx="3528020" cy="2179910"/>
          </a:xfrm>
          <a:prstGeom prst="roundRect">
            <a:avLst>
              <a:gd name="adj" fmla="val 272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2895818" y="4234567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zh-CN" altLang="en-US" sz="2000" dirty="0">
                <a:solidFill>
                  <a:schemeClr val="bg1"/>
                </a:solidFill>
              </a:rPr>
              <a:t>智能合约：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algn="l"/>
            <a:r>
              <a:rPr kumimoji="1" lang="zh-CN" altLang="en-US" dirty="0">
                <a:solidFill>
                  <a:schemeClr val="bg1"/>
                </a:solidFill>
              </a:rPr>
              <a:t>链码实现全面功能，支持药物开发。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标题 1"/>
          <p:cNvSpPr txBox="1"/>
          <p:nvPr/>
        </p:nvSpPr>
        <p:spPr>
          <a:xfrm>
            <a:off x="2895818" y="3812682"/>
            <a:ext cx="65290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 dirty="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经济可行性分析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51" name="标题 1"/>
          <p:cNvSpPr txBox="1"/>
          <p:nvPr/>
        </p:nvSpPr>
        <p:spPr>
          <a:xfrm>
            <a:off x="956840" y="956699"/>
            <a:ext cx="363175" cy="808435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6415625" y="1989007"/>
            <a:ext cx="363175" cy="808435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1017231" y="3510888"/>
            <a:ext cx="242395" cy="242395"/>
            <a:chOff x="1226781" y="4242704"/>
            <a:chExt cx="242395" cy="242395"/>
          </a:xfrm>
        </p:grpSpPr>
        <p:sp>
          <p:nvSpPr>
            <p:cNvPr id="54" name="标题 1"/>
            <p:cNvSpPr txBox="1"/>
            <p:nvPr/>
          </p:nvSpPr>
          <p:spPr>
            <a:xfrm>
              <a:off x="1226781" y="4242704"/>
              <a:ext cx="242395" cy="242395"/>
            </a:xfrm>
            <a:prstGeom prst="ellipse">
              <a:avLst/>
            </a:prstGeom>
            <a:solidFill>
              <a:schemeClr val="accent1"/>
            </a:solidFill>
            <a:ln w="2540" cap="sq">
              <a:solidFill>
                <a:schemeClr val="accent5">
                  <a:lumMod val="50000"/>
                  <a:alpha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标题 1"/>
            <p:cNvSpPr txBox="1"/>
            <p:nvPr/>
          </p:nvSpPr>
          <p:spPr>
            <a:xfrm>
              <a:off x="1312872" y="4328795"/>
              <a:ext cx="70213" cy="70213"/>
            </a:xfrm>
            <a:prstGeom prst="ellipse">
              <a:avLst/>
            </a:prstGeom>
            <a:solidFill>
              <a:schemeClr val="accent1"/>
            </a:solidFill>
            <a:ln w="254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427189" y="4481885"/>
            <a:ext cx="242395" cy="242395"/>
            <a:chOff x="6636739" y="5213701"/>
            <a:chExt cx="242395" cy="242395"/>
          </a:xfrm>
        </p:grpSpPr>
        <p:sp>
          <p:nvSpPr>
            <p:cNvPr id="57" name="标题 1"/>
            <p:cNvSpPr txBox="1"/>
            <p:nvPr/>
          </p:nvSpPr>
          <p:spPr>
            <a:xfrm>
              <a:off x="6636739" y="5213701"/>
              <a:ext cx="242395" cy="242395"/>
            </a:xfrm>
            <a:prstGeom prst="ellipse">
              <a:avLst/>
            </a:prstGeom>
            <a:solidFill>
              <a:schemeClr val="accent1"/>
            </a:solidFill>
            <a:ln w="2540" cap="sq">
              <a:solidFill>
                <a:schemeClr val="accent5">
                  <a:lumMod val="50000"/>
                  <a:alpha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标题 1"/>
            <p:cNvSpPr txBox="1"/>
            <p:nvPr/>
          </p:nvSpPr>
          <p:spPr>
            <a:xfrm>
              <a:off x="6722830" y="5299792"/>
              <a:ext cx="70213" cy="70213"/>
            </a:xfrm>
            <a:prstGeom prst="ellipse">
              <a:avLst/>
            </a:prstGeom>
            <a:solidFill>
              <a:schemeClr val="accent1"/>
            </a:solidFill>
            <a:ln w="254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9" name="标题 1"/>
          <p:cNvSpPr txBox="1"/>
          <p:nvPr/>
        </p:nvSpPr>
        <p:spPr>
          <a:xfrm>
            <a:off x="1103321" y="1140212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200" dirty="0">
                <a:ln w="12700">
                  <a:noFill/>
                </a:ln>
                <a:solidFill>
                  <a:schemeClr val="tx1"/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 dirty="0"/>
          </a:p>
        </p:txBody>
      </p:sp>
      <p:sp>
        <p:nvSpPr>
          <p:cNvPr id="60" name="标题 1"/>
          <p:cNvSpPr txBox="1"/>
          <p:nvPr/>
        </p:nvSpPr>
        <p:spPr>
          <a:xfrm>
            <a:off x="1103322" y="1895489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降低成本：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区块链通过数据共享和自动化流程减少重复工作，降低成本。</a:t>
            </a:r>
            <a:endParaRPr kumimoji="1" lang="zh-CN" altLang="en-US" dirty="0"/>
          </a:p>
        </p:txBody>
      </p:sp>
      <p:sp>
        <p:nvSpPr>
          <p:cNvPr id="61" name="标题 1"/>
          <p:cNvSpPr txBox="1"/>
          <p:nvPr/>
        </p:nvSpPr>
        <p:spPr>
          <a:xfrm>
            <a:off x="6620803" y="2172520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chemeClr val="tx1"/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62" name="标题 1"/>
          <p:cNvSpPr txBox="1"/>
          <p:nvPr/>
        </p:nvSpPr>
        <p:spPr>
          <a:xfrm>
            <a:off x="6620805" y="2935102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提高效率：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区块链促进数据互通，缩短研发周期，提升效率。 </a:t>
            </a:r>
            <a:endParaRPr kumimoji="1" lang="zh-CN" altLang="en-US" dirty="0"/>
          </a:p>
        </p:txBody>
      </p:sp>
      <p:sp>
        <p:nvSpPr>
          <p:cNvPr id="63" name="标题 1"/>
          <p:cNvSpPr txBox="1"/>
          <p:nvPr/>
        </p:nvSpPr>
        <p:spPr>
          <a:xfrm>
            <a:off x="891195" y="3370123"/>
            <a:ext cx="363175" cy="808435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标题 1"/>
          <p:cNvSpPr txBox="1"/>
          <p:nvPr/>
        </p:nvSpPr>
        <p:spPr>
          <a:xfrm>
            <a:off x="6349980" y="4402431"/>
            <a:ext cx="363175" cy="808435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951586" y="5924312"/>
            <a:ext cx="242395" cy="242395"/>
            <a:chOff x="1226781" y="4242704"/>
            <a:chExt cx="242395" cy="242395"/>
          </a:xfrm>
        </p:grpSpPr>
        <p:sp>
          <p:nvSpPr>
            <p:cNvPr id="66" name="标题 1"/>
            <p:cNvSpPr txBox="1"/>
            <p:nvPr/>
          </p:nvSpPr>
          <p:spPr>
            <a:xfrm>
              <a:off x="1226781" y="4242704"/>
              <a:ext cx="242395" cy="242395"/>
            </a:xfrm>
            <a:prstGeom prst="ellipse">
              <a:avLst/>
            </a:prstGeom>
            <a:solidFill>
              <a:schemeClr val="accent1"/>
            </a:solidFill>
            <a:ln w="2540" cap="sq">
              <a:solidFill>
                <a:schemeClr val="accent5">
                  <a:lumMod val="50000"/>
                  <a:alpha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标题 1"/>
            <p:cNvSpPr txBox="1"/>
            <p:nvPr/>
          </p:nvSpPr>
          <p:spPr>
            <a:xfrm>
              <a:off x="1312872" y="4328795"/>
              <a:ext cx="70213" cy="70213"/>
            </a:xfrm>
            <a:prstGeom prst="ellipse">
              <a:avLst/>
            </a:prstGeom>
            <a:solidFill>
              <a:schemeClr val="accent1"/>
            </a:solidFill>
            <a:ln w="254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361544" y="6895309"/>
            <a:ext cx="242395" cy="242395"/>
            <a:chOff x="6636739" y="5213701"/>
            <a:chExt cx="242395" cy="242395"/>
          </a:xfrm>
        </p:grpSpPr>
        <p:sp>
          <p:nvSpPr>
            <p:cNvPr id="69" name="标题 1"/>
            <p:cNvSpPr txBox="1"/>
            <p:nvPr/>
          </p:nvSpPr>
          <p:spPr>
            <a:xfrm>
              <a:off x="6636739" y="5213701"/>
              <a:ext cx="242395" cy="242395"/>
            </a:xfrm>
            <a:prstGeom prst="ellipse">
              <a:avLst/>
            </a:prstGeom>
            <a:solidFill>
              <a:schemeClr val="accent1"/>
            </a:solidFill>
            <a:ln w="2540" cap="sq">
              <a:solidFill>
                <a:schemeClr val="accent5">
                  <a:lumMod val="50000"/>
                  <a:alpha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标题 1"/>
            <p:cNvSpPr txBox="1"/>
            <p:nvPr/>
          </p:nvSpPr>
          <p:spPr>
            <a:xfrm>
              <a:off x="6722830" y="5299792"/>
              <a:ext cx="70213" cy="70213"/>
            </a:xfrm>
            <a:prstGeom prst="ellipse">
              <a:avLst/>
            </a:prstGeom>
            <a:solidFill>
              <a:schemeClr val="accent1"/>
            </a:solidFill>
            <a:ln w="254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1" name="标题 1"/>
          <p:cNvSpPr txBox="1"/>
          <p:nvPr/>
        </p:nvSpPr>
        <p:spPr>
          <a:xfrm>
            <a:off x="1037676" y="3553636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200" dirty="0">
                <a:ln w="12700">
                  <a:noFill/>
                </a:ln>
                <a:solidFill>
                  <a:schemeClr val="tx1"/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 dirty="0"/>
          </a:p>
        </p:txBody>
      </p:sp>
      <p:sp>
        <p:nvSpPr>
          <p:cNvPr id="72" name="标题 1"/>
          <p:cNvSpPr txBox="1"/>
          <p:nvPr/>
        </p:nvSpPr>
        <p:spPr>
          <a:xfrm>
            <a:off x="1037677" y="4308913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增强安全性：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区块链的不可篡改和可追溯性保障数据安全。</a:t>
            </a:r>
            <a:endParaRPr kumimoji="1" lang="zh-CN" altLang="en-US" dirty="0"/>
          </a:p>
        </p:txBody>
      </p:sp>
      <p:sp>
        <p:nvSpPr>
          <p:cNvPr id="73" name="标题 1"/>
          <p:cNvSpPr txBox="1"/>
          <p:nvPr/>
        </p:nvSpPr>
        <p:spPr>
          <a:xfrm>
            <a:off x="6555158" y="4585944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200" dirty="0">
                <a:ln w="12700">
                  <a:noFill/>
                </a:ln>
                <a:solidFill>
                  <a:schemeClr val="tx1"/>
                </a:soli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 dirty="0"/>
          </a:p>
        </p:txBody>
      </p:sp>
      <p:sp>
        <p:nvSpPr>
          <p:cNvPr id="74" name="标题 1"/>
          <p:cNvSpPr txBox="1"/>
          <p:nvPr/>
        </p:nvSpPr>
        <p:spPr>
          <a:xfrm>
            <a:off x="6555160" y="5348526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提高透明度：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区块链公开透明特性便于监管，增加研发透明度。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2973600" cy="3606885"/>
          </a:xfrm>
          <a:custGeom>
            <a:avLst/>
            <a:gdLst>
              <a:gd name="connsiteX0" fmla="*/ 1879493 w 3069366"/>
              <a:gd name="connsiteY0" fmla="*/ 0 h 3723046"/>
              <a:gd name="connsiteX1" fmla="*/ 3069366 w 3069366"/>
              <a:gd name="connsiteY1" fmla="*/ 0 h 3723046"/>
              <a:gd name="connsiteX2" fmla="*/ 40957 w 3069366"/>
              <a:gd name="connsiteY2" fmla="*/ 3715732 h 3723046"/>
              <a:gd name="connsiteX3" fmla="*/ 0 w 3069366"/>
              <a:gd name="connsiteY3" fmla="*/ 3723046 h 3723046"/>
              <a:gd name="connsiteX4" fmla="*/ 0 w 3069366"/>
              <a:gd name="connsiteY4" fmla="*/ 2498905 h 3723046"/>
              <a:gd name="connsiteX5" fmla="*/ 50605 w 3069366"/>
              <a:gd name="connsiteY5" fmla="*/ 2485893 h 3723046"/>
              <a:gd name="connsiteX6" fmla="*/ 1879493 w 3069366"/>
              <a:gd name="connsiteY6" fmla="*/ 0 h 3723046"/>
            </a:gdLst>
            <a:ahLst/>
            <a:cxnLst/>
            <a:rect l="l" t="t" r="r" b="b"/>
            <a:pathLst>
              <a:path w="3069366" h="3723046">
                <a:moveTo>
                  <a:pt x="1879493" y="0"/>
                </a:moveTo>
                <a:lnTo>
                  <a:pt x="3069366" y="0"/>
                </a:lnTo>
                <a:cubicBezTo>
                  <a:pt x="3069366" y="1832862"/>
                  <a:pt x="1769267" y="3362069"/>
                  <a:pt x="40957" y="3715732"/>
                </a:cubicBezTo>
                <a:lnTo>
                  <a:pt x="0" y="3723046"/>
                </a:lnTo>
                <a:lnTo>
                  <a:pt x="0" y="2498905"/>
                </a:lnTo>
                <a:lnTo>
                  <a:pt x="50605" y="2485893"/>
                </a:lnTo>
                <a:cubicBezTo>
                  <a:pt x="1110170" y="2156334"/>
                  <a:pt x="1879493" y="1168010"/>
                  <a:pt x="187949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607430" y="1524042"/>
            <a:ext cx="11811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4400" dirty="0" err="1">
                <a:ln w="12700">
                  <a:noFill/>
                </a:ln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7918900" y="278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系统需求分析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486596" y="2757870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</a:rPr>
              <a:t>2.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918367" y="2757870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</a:rPr>
              <a:t>1.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339443" y="278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针对药物研发领域存在数据壁垒问题的现状分析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918900" y="386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可行性分析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339443" y="386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系统功能设计及其技术架构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2918367" y="3824521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</a:rPr>
              <a:t>3.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486596" y="3824521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</a:rPr>
              <a:t>4.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339443" y="4948615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200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不足与展望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2918367" y="4904521"/>
            <a:ext cx="3937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accent1"/>
                </a:solidFill>
                <a:latin typeface="Source Han Sans"/>
                <a:ea typeface="Source Han Sans"/>
                <a:cs typeface="Source Han Sans"/>
              </a:rPr>
              <a:t>5.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400" y="4091305"/>
            <a:ext cx="540002" cy="540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round/>
          </a:ln>
          <a:effectLst>
            <a:outerShdw blurRad="50800" dist="50800" dir="540000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6401" y="4235235"/>
            <a:ext cx="288000" cy="25213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44403" y="3696157"/>
            <a:ext cx="4664173" cy="7637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chemeClr val="tx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44403" y="4506658"/>
            <a:ext cx="4664173" cy="1236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患者权益保障：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区块链提升临床试验透明度，保障患者权益。 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916713"/>
            <a:ext cx="540002" cy="54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blurRad="50800" dist="50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4401" y="2060713"/>
            <a:ext cx="252000" cy="252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344403" y="1521566"/>
            <a:ext cx="4664173" cy="7637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chemeClr val="tx1"/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44403" y="2335545"/>
            <a:ext cx="4664173" cy="1236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知识产权保护：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区块链技术保护研发知识产权，激励创新</a:t>
            </a:r>
            <a:r>
              <a:rPr kumimoji="1" lang="en-US" altLang="zh-CN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社会可行性分析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6096000" y="3327570"/>
            <a:ext cx="540002" cy="540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round/>
          </a:ln>
          <a:effectLst>
            <a:outerShdw blurRad="50800" dist="50800" dir="540000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22001" y="3471500"/>
            <a:ext cx="288000" cy="25213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780003" y="2932422"/>
            <a:ext cx="4664173" cy="7637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000" dirty="0">
                <a:ln w="12700">
                  <a:noFill/>
                </a:ln>
                <a:solidFill>
                  <a:schemeClr val="tx1"/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6780003" y="3742923"/>
            <a:ext cx="4664173" cy="1236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监管效率提升：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l"/>
            <a:r>
              <a:rPr lang="zh-CN" alt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区块链数据透明性便于监管，提高监管效率。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chemeClr val="bg1"/>
          </a:solidFill>
          <a:ln w="254000" cap="flat">
            <a:solidFill>
              <a:schemeClr val="accent2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46227" y="2026941"/>
            <a:ext cx="2804118" cy="2804118"/>
          </a:xfrm>
          <a:prstGeom prst="diamond">
            <a:avLst/>
          </a:prstGeom>
          <a:noFill/>
          <a:ln w="28575" cap="sq">
            <a:solidFill>
              <a:schemeClr val="accent2">
                <a:lumMod val="9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8650" y="1510393"/>
            <a:ext cx="3837214" cy="3837214"/>
          </a:xfrm>
          <a:prstGeom prst="diamond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74475" y="1511300"/>
            <a:ext cx="2768600" cy="37592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92722" y="1130301"/>
            <a:ext cx="6008678" cy="46127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chemeClr val="accent2"/>
                    </a:gs>
                    <a:gs pos="91000">
                      <a:schemeClr val="accent1"/>
                    </a:gs>
                  </a:gsLst>
                  <a:lin ang="2700000" scaled="1"/>
                </a:gradFill>
                <a:latin typeface="OPPOSans H"/>
                <a:ea typeface="OPPOSans H"/>
                <a:cs typeface="OPPOSans H"/>
              </a:rPr>
              <a:t>五、不足与展望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1402">
            <a:off x="11347759" y="6102504"/>
            <a:ext cx="778457" cy="778930"/>
          </a:xfrm>
          <a:custGeom>
            <a:avLst/>
            <a:gdLst>
              <a:gd name="connsiteX0" fmla="*/ 127755 w 778457"/>
              <a:gd name="connsiteY0" fmla="*/ 685682 h 778930"/>
              <a:gd name="connsiteX1" fmla="*/ 422297 w 778457"/>
              <a:gd name="connsiteY1" fmla="*/ 685682 h 778930"/>
              <a:gd name="connsiteX2" fmla="*/ 329126 w 778457"/>
              <a:gd name="connsiteY2" fmla="*/ 778930 h 778930"/>
              <a:gd name="connsiteX3" fmla="*/ 273664 w 778457"/>
              <a:gd name="connsiteY3" fmla="*/ 770544 h 778930"/>
              <a:gd name="connsiteX4" fmla="*/ 170504 w 778457"/>
              <a:gd name="connsiteY4" fmla="*/ 720952 h 778930"/>
              <a:gd name="connsiteX5" fmla="*/ 32353 w 778457"/>
              <a:gd name="connsiteY5" fmla="*/ 556104 h 778930"/>
              <a:gd name="connsiteX6" fmla="*/ 551770 w 778457"/>
              <a:gd name="connsiteY6" fmla="*/ 556104 h 778930"/>
              <a:gd name="connsiteX7" fmla="*/ 487033 w 778457"/>
              <a:gd name="connsiteY7" fmla="*/ 620893 h 778930"/>
              <a:gd name="connsiteX8" fmla="*/ 69325 w 778457"/>
              <a:gd name="connsiteY8" fmla="*/ 620893 h 778930"/>
              <a:gd name="connsiteX9" fmla="*/ 64046 w 778457"/>
              <a:gd name="connsiteY9" fmla="*/ 614495 h 778930"/>
              <a:gd name="connsiteX10" fmla="*/ 0 w 778457"/>
              <a:gd name="connsiteY10" fmla="*/ 426527 h 778930"/>
              <a:gd name="connsiteX11" fmla="*/ 681241 w 778457"/>
              <a:gd name="connsiteY11" fmla="*/ 426527 h 778930"/>
              <a:gd name="connsiteX12" fmla="*/ 616506 w 778457"/>
              <a:gd name="connsiteY12" fmla="*/ 491315 h 778930"/>
              <a:gd name="connsiteX13" fmla="*/ 10252 w 778457"/>
              <a:gd name="connsiteY13" fmla="*/ 491315 h 778930"/>
              <a:gd name="connsiteX14" fmla="*/ 4742 w 778457"/>
              <a:gd name="connsiteY14" fmla="*/ 473564 h 778930"/>
              <a:gd name="connsiteX15" fmla="*/ 10252 w 778457"/>
              <a:gd name="connsiteY15" fmla="*/ 296949 h 778930"/>
              <a:gd name="connsiteX16" fmla="*/ 764530 w 778457"/>
              <a:gd name="connsiteY16" fmla="*/ 296949 h 778930"/>
              <a:gd name="connsiteX17" fmla="*/ 774606 w 778457"/>
              <a:gd name="connsiteY17" fmla="*/ 307016 h 778930"/>
              <a:gd name="connsiteX18" fmla="*/ 776992 w 778457"/>
              <a:gd name="connsiteY18" fmla="*/ 314701 h 778930"/>
              <a:gd name="connsiteX19" fmla="*/ 778457 w 778457"/>
              <a:gd name="connsiteY19" fmla="*/ 329232 h 778930"/>
              <a:gd name="connsiteX20" fmla="*/ 745978 w 778457"/>
              <a:gd name="connsiteY20" fmla="*/ 361737 h 778930"/>
              <a:gd name="connsiteX21" fmla="*/ 0 w 778457"/>
              <a:gd name="connsiteY21" fmla="*/ 361737 h 778930"/>
              <a:gd name="connsiteX22" fmla="*/ 4742 w 778457"/>
              <a:gd name="connsiteY22" fmla="*/ 314701 h 778930"/>
              <a:gd name="connsiteX23" fmla="*/ 69325 w 778457"/>
              <a:gd name="connsiteY23" fmla="*/ 167371 h 778930"/>
              <a:gd name="connsiteX24" fmla="*/ 634847 w 778457"/>
              <a:gd name="connsiteY24" fmla="*/ 167371 h 778930"/>
              <a:gd name="connsiteX25" fmla="*/ 699689 w 778457"/>
              <a:gd name="connsiteY25" fmla="*/ 232160 h 778930"/>
              <a:gd name="connsiteX26" fmla="*/ 32352 w 778457"/>
              <a:gd name="connsiteY26" fmla="*/ 232160 h 778930"/>
              <a:gd name="connsiteX27" fmla="*/ 64047 w 778457"/>
              <a:gd name="connsiteY27" fmla="*/ 173769 h 778930"/>
              <a:gd name="connsiteX28" fmla="*/ 127755 w 778457"/>
              <a:gd name="connsiteY28" fmla="*/ 102582 h 778930"/>
              <a:gd name="connsiteX29" fmla="*/ 170504 w 778457"/>
              <a:gd name="connsiteY29" fmla="*/ 67312 h 778930"/>
              <a:gd name="connsiteX30" fmla="*/ 390867 w 778457"/>
              <a:gd name="connsiteY30" fmla="*/ 0 h 778930"/>
              <a:gd name="connsiteX31" fmla="*/ 450889 w 778457"/>
              <a:gd name="connsiteY31" fmla="*/ 4542 h 778930"/>
              <a:gd name="connsiteX32" fmla="*/ 478179 w 778457"/>
              <a:gd name="connsiteY32" fmla="*/ 10831 h 778930"/>
              <a:gd name="connsiteX33" fmla="*/ 570006 w 778457"/>
              <a:gd name="connsiteY33" fmla="*/ 102582 h 778930"/>
            </a:gdLst>
            <a:ahLst/>
            <a:cxnLst/>
            <a:rect l="l" t="t" r="r" b="b"/>
            <a:pathLst>
              <a:path w="778457" h="778930">
                <a:moveTo>
                  <a:pt x="127755" y="685682"/>
                </a:moveTo>
                <a:lnTo>
                  <a:pt x="422297" y="685682"/>
                </a:lnTo>
                <a:lnTo>
                  <a:pt x="329126" y="778930"/>
                </a:lnTo>
                <a:lnTo>
                  <a:pt x="273664" y="770544"/>
                </a:lnTo>
                <a:cubicBezTo>
                  <a:pt x="236639" y="759030"/>
                  <a:pt x="201955" y="742201"/>
                  <a:pt x="170504" y="720952"/>
                </a:cubicBezTo>
                <a:close/>
                <a:moveTo>
                  <a:pt x="32353" y="556104"/>
                </a:moveTo>
                <a:lnTo>
                  <a:pt x="551770" y="556104"/>
                </a:lnTo>
                <a:lnTo>
                  <a:pt x="487033" y="620893"/>
                </a:lnTo>
                <a:lnTo>
                  <a:pt x="69325" y="620893"/>
                </a:lnTo>
                <a:lnTo>
                  <a:pt x="64046" y="614495"/>
                </a:lnTo>
                <a:close/>
                <a:moveTo>
                  <a:pt x="0" y="426527"/>
                </a:moveTo>
                <a:lnTo>
                  <a:pt x="681241" y="426527"/>
                </a:lnTo>
                <a:lnTo>
                  <a:pt x="616506" y="491315"/>
                </a:lnTo>
                <a:lnTo>
                  <a:pt x="10252" y="491315"/>
                </a:lnTo>
                <a:lnTo>
                  <a:pt x="4742" y="473564"/>
                </a:lnTo>
                <a:close/>
                <a:moveTo>
                  <a:pt x="10252" y="296949"/>
                </a:moveTo>
                <a:lnTo>
                  <a:pt x="764530" y="296949"/>
                </a:lnTo>
                <a:lnTo>
                  <a:pt x="774606" y="307016"/>
                </a:lnTo>
                <a:lnTo>
                  <a:pt x="776992" y="314701"/>
                </a:lnTo>
                <a:lnTo>
                  <a:pt x="778457" y="329232"/>
                </a:lnTo>
                <a:lnTo>
                  <a:pt x="745978" y="361737"/>
                </a:lnTo>
                <a:lnTo>
                  <a:pt x="0" y="361737"/>
                </a:lnTo>
                <a:lnTo>
                  <a:pt x="4742" y="314701"/>
                </a:lnTo>
                <a:close/>
                <a:moveTo>
                  <a:pt x="69325" y="167371"/>
                </a:moveTo>
                <a:lnTo>
                  <a:pt x="634847" y="167371"/>
                </a:lnTo>
                <a:lnTo>
                  <a:pt x="699689" y="232160"/>
                </a:lnTo>
                <a:lnTo>
                  <a:pt x="32352" y="232160"/>
                </a:lnTo>
                <a:lnTo>
                  <a:pt x="64047" y="173769"/>
                </a:lnTo>
                <a:close/>
                <a:moveTo>
                  <a:pt x="127755" y="102582"/>
                </a:moveTo>
                <a:lnTo>
                  <a:pt x="170504" y="67312"/>
                </a:lnTo>
                <a:cubicBezTo>
                  <a:pt x="233408" y="24815"/>
                  <a:pt x="309239" y="0"/>
                  <a:pt x="390867" y="0"/>
                </a:cubicBezTo>
                <a:cubicBezTo>
                  <a:pt x="411274" y="0"/>
                  <a:pt x="431318" y="1551"/>
                  <a:pt x="450889" y="4542"/>
                </a:cubicBezTo>
                <a:lnTo>
                  <a:pt x="478179" y="10831"/>
                </a:lnTo>
                <a:lnTo>
                  <a:pt x="570006" y="10258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1402">
            <a:off x="209391" y="-133198"/>
            <a:ext cx="603176" cy="607053"/>
          </a:xfrm>
          <a:custGeom>
            <a:avLst/>
            <a:gdLst>
              <a:gd name="connsiteX0" fmla="*/ 492262 w 603176"/>
              <a:gd name="connsiteY0" fmla="*/ 50949 h 607053"/>
              <a:gd name="connsiteX1" fmla="*/ 543169 w 603176"/>
              <a:gd name="connsiteY1" fmla="*/ 0 h 607053"/>
              <a:gd name="connsiteX2" fmla="*/ 570824 w 603176"/>
              <a:gd name="connsiteY2" fmla="*/ 50949 h 607053"/>
              <a:gd name="connsiteX3" fmla="*/ 362790 w 603176"/>
              <a:gd name="connsiteY3" fmla="*/ 180527 h 607053"/>
              <a:gd name="connsiteX4" fmla="*/ 427526 w 603176"/>
              <a:gd name="connsiteY4" fmla="*/ 115738 h 607053"/>
              <a:gd name="connsiteX5" fmla="*/ 592924 w 603176"/>
              <a:gd name="connsiteY5" fmla="*/ 115738 h 607053"/>
              <a:gd name="connsiteX6" fmla="*/ 598434 w 603176"/>
              <a:gd name="connsiteY6" fmla="*/ 133490 h 607053"/>
              <a:gd name="connsiteX7" fmla="*/ 603176 w 603176"/>
              <a:gd name="connsiteY7" fmla="*/ 180527 h 607053"/>
              <a:gd name="connsiteX8" fmla="*/ 233318 w 603176"/>
              <a:gd name="connsiteY8" fmla="*/ 310104 h 607053"/>
              <a:gd name="connsiteX9" fmla="*/ 298054 w 603176"/>
              <a:gd name="connsiteY9" fmla="*/ 245315 h 607053"/>
              <a:gd name="connsiteX10" fmla="*/ 603176 w 603176"/>
              <a:gd name="connsiteY10" fmla="*/ 245315 h 607053"/>
              <a:gd name="connsiteX11" fmla="*/ 598434 w 603176"/>
              <a:gd name="connsiteY11" fmla="*/ 292352 h 607053"/>
              <a:gd name="connsiteX12" fmla="*/ 592924 w 603176"/>
              <a:gd name="connsiteY12" fmla="*/ 310104 h 607053"/>
              <a:gd name="connsiteX13" fmla="*/ 103846 w 603176"/>
              <a:gd name="connsiteY13" fmla="*/ 439682 h 607053"/>
              <a:gd name="connsiteX14" fmla="*/ 168582 w 603176"/>
              <a:gd name="connsiteY14" fmla="*/ 374893 h 607053"/>
              <a:gd name="connsiteX15" fmla="*/ 570824 w 603176"/>
              <a:gd name="connsiteY15" fmla="*/ 374893 h 607053"/>
              <a:gd name="connsiteX16" fmla="*/ 539130 w 603176"/>
              <a:gd name="connsiteY16" fmla="*/ 433284 h 607053"/>
              <a:gd name="connsiteX17" fmla="*/ 533851 w 603176"/>
              <a:gd name="connsiteY17" fmla="*/ 439682 h 607053"/>
              <a:gd name="connsiteX18" fmla="*/ 0 w 603176"/>
              <a:gd name="connsiteY18" fmla="*/ 543612 h 607053"/>
              <a:gd name="connsiteX19" fmla="*/ 39110 w 603176"/>
              <a:gd name="connsiteY19" fmla="*/ 504471 h 607053"/>
              <a:gd name="connsiteX20" fmla="*/ 475421 w 603176"/>
              <a:gd name="connsiteY20" fmla="*/ 504471 h 607053"/>
              <a:gd name="connsiteX21" fmla="*/ 432673 w 603176"/>
              <a:gd name="connsiteY21" fmla="*/ 539741 h 607053"/>
              <a:gd name="connsiteX22" fmla="*/ 212310 w 603176"/>
              <a:gd name="connsiteY22" fmla="*/ 607053 h 607053"/>
              <a:gd name="connsiteX23" fmla="*/ 95107 w 603176"/>
              <a:gd name="connsiteY23" fmla="*/ 589333 h 607053"/>
            </a:gdLst>
            <a:ahLst/>
            <a:cxnLst/>
            <a:rect l="l" t="t" r="r" b="b"/>
            <a:pathLst>
              <a:path w="603176" h="607053">
                <a:moveTo>
                  <a:pt x="492262" y="50949"/>
                </a:moveTo>
                <a:lnTo>
                  <a:pt x="543169" y="0"/>
                </a:lnTo>
                <a:lnTo>
                  <a:pt x="570824" y="50949"/>
                </a:lnTo>
                <a:close/>
                <a:moveTo>
                  <a:pt x="362790" y="180527"/>
                </a:moveTo>
                <a:lnTo>
                  <a:pt x="427526" y="115738"/>
                </a:lnTo>
                <a:lnTo>
                  <a:pt x="592924" y="115738"/>
                </a:lnTo>
                <a:lnTo>
                  <a:pt x="598434" y="133490"/>
                </a:lnTo>
                <a:lnTo>
                  <a:pt x="603176" y="180527"/>
                </a:lnTo>
                <a:close/>
                <a:moveTo>
                  <a:pt x="233318" y="310104"/>
                </a:moveTo>
                <a:lnTo>
                  <a:pt x="298054" y="245315"/>
                </a:lnTo>
                <a:lnTo>
                  <a:pt x="603176" y="245315"/>
                </a:lnTo>
                <a:lnTo>
                  <a:pt x="598434" y="292352"/>
                </a:lnTo>
                <a:lnTo>
                  <a:pt x="592924" y="310104"/>
                </a:lnTo>
                <a:close/>
                <a:moveTo>
                  <a:pt x="103846" y="439682"/>
                </a:moveTo>
                <a:lnTo>
                  <a:pt x="168582" y="374893"/>
                </a:lnTo>
                <a:lnTo>
                  <a:pt x="570824" y="374893"/>
                </a:lnTo>
                <a:lnTo>
                  <a:pt x="539130" y="433284"/>
                </a:lnTo>
                <a:lnTo>
                  <a:pt x="533851" y="439682"/>
                </a:lnTo>
                <a:close/>
                <a:moveTo>
                  <a:pt x="0" y="543612"/>
                </a:moveTo>
                <a:lnTo>
                  <a:pt x="39110" y="504471"/>
                </a:lnTo>
                <a:lnTo>
                  <a:pt x="475421" y="504471"/>
                </a:lnTo>
                <a:lnTo>
                  <a:pt x="432673" y="539741"/>
                </a:lnTo>
                <a:cubicBezTo>
                  <a:pt x="369768" y="582238"/>
                  <a:pt x="293937" y="607053"/>
                  <a:pt x="212310" y="607053"/>
                </a:cubicBezTo>
                <a:cubicBezTo>
                  <a:pt x="171496" y="607053"/>
                  <a:pt x="132131" y="600849"/>
                  <a:pt x="95107" y="5893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0" y="3453321"/>
            <a:ext cx="2443612" cy="19110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技术挑战：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ctr"/>
            <a:r>
              <a:rPr lang="en-US" altLang="zh-CN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Hyperledger Fabric</a:t>
            </a:r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需解决性能、扩展性、稳定性问题，适应数据增长和新技术挑战。</a:t>
            </a:r>
            <a:endParaRPr kumimoji="1" lang="zh-CN" altLang="en-US" sz="1600" dirty="0"/>
          </a:p>
        </p:txBody>
      </p:sp>
      <p:sp>
        <p:nvSpPr>
          <p:cNvPr id="3" name="标题 1"/>
          <p:cNvSpPr txBox="1"/>
          <p:nvPr/>
        </p:nvSpPr>
        <p:spPr>
          <a:xfrm flipH="1">
            <a:off x="1365204" y="1867538"/>
            <a:ext cx="1094964" cy="109496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08124" y="1910458"/>
            <a:ext cx="1009125" cy="1009128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465363" y="3453321"/>
            <a:ext cx="2443612" cy="19110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隐私保护：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ctr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完善隐私机制，平衡数据安全与访问需求。</a:t>
            </a:r>
            <a:endParaRPr kumimoji="1" lang="zh-CN" altLang="en-US" sz="1600" dirty="0"/>
          </a:p>
        </p:txBody>
      </p:sp>
      <p:sp>
        <p:nvSpPr>
          <p:cNvPr id="6" name="标题 1"/>
          <p:cNvSpPr txBox="1"/>
          <p:nvPr/>
        </p:nvSpPr>
        <p:spPr>
          <a:xfrm flipH="1">
            <a:off x="4170167" y="1867538"/>
            <a:ext cx="1094964" cy="109496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13087" y="1910458"/>
            <a:ext cx="1009125" cy="1009128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6270326" y="3453321"/>
            <a:ext cx="2443612" cy="19110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法律法规：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ctr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遵守法规，实现数据共享与协作。</a:t>
            </a:r>
            <a:endParaRPr kumimoji="1" lang="zh-CN" altLang="en-US" sz="1600" dirty="0"/>
          </a:p>
        </p:txBody>
      </p:sp>
      <p:sp>
        <p:nvSpPr>
          <p:cNvPr id="9" name="标题 1"/>
          <p:cNvSpPr txBox="1"/>
          <p:nvPr/>
        </p:nvSpPr>
        <p:spPr>
          <a:xfrm flipH="1">
            <a:off x="6975129" y="1867538"/>
            <a:ext cx="1094964" cy="109496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18050" y="1910458"/>
            <a:ext cx="1009125" cy="1009128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9075288" y="3453321"/>
            <a:ext cx="2443612" cy="19504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lang="zh-CN" alt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成本投资：</a:t>
            </a:r>
            <a:endParaRPr lang="en-US" altLang="zh-CN" sz="2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ctr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平衡系统质量、安全性与成本控制。</a:t>
            </a:r>
            <a:endParaRPr kumimoji="1" lang="zh-CN" altLang="en-US" sz="1600" dirty="0"/>
          </a:p>
        </p:txBody>
      </p:sp>
      <p:sp>
        <p:nvSpPr>
          <p:cNvPr id="12" name="标题 1"/>
          <p:cNvSpPr txBox="1"/>
          <p:nvPr/>
        </p:nvSpPr>
        <p:spPr>
          <a:xfrm flipH="1">
            <a:off x="9780092" y="1860590"/>
            <a:ext cx="1094964" cy="109496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23012" y="1903509"/>
            <a:ext cx="1009125" cy="1009128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9722971" y="3062135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31000">
                  <a:schemeClr val="accent1">
                    <a:alpha val="0"/>
                  </a:schemeClr>
                </a:gs>
                <a:gs pos="4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722971" y="2986147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31000">
                  <a:schemeClr val="accent1">
                    <a:alpha val="0"/>
                  </a:schemeClr>
                </a:gs>
                <a:gs pos="4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722971" y="2910159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570555" y="2487923"/>
            <a:ext cx="1514038" cy="589403"/>
          </a:xfrm>
          <a:custGeom>
            <a:avLst/>
            <a:gdLst>
              <a:gd name="connsiteX0" fmla="*/ 0 w 1494662"/>
              <a:gd name="connsiteY0" fmla="*/ 0 h 987213"/>
              <a:gd name="connsiteX1" fmla="*/ 1494662 w 1494662"/>
              <a:gd name="connsiteY1" fmla="*/ 0 h 987213"/>
              <a:gd name="connsiteX2" fmla="*/ 1318974 w 1494662"/>
              <a:gd name="connsiteY2" fmla="*/ 858409 h 987213"/>
              <a:gd name="connsiteX3" fmla="*/ 747331 w 1494662"/>
              <a:gd name="connsiteY3" fmla="*/ 987213 h 987213"/>
              <a:gd name="connsiteX4" fmla="*/ 175688 w 1494662"/>
              <a:gd name="connsiteY4" fmla="*/ 858409 h 987213"/>
            </a:gdLst>
            <a:ahLst/>
            <a:cxnLst/>
            <a:rect l="l" t="t" r="r" b="b"/>
            <a:pathLst>
              <a:path w="1494662" h="987213">
                <a:moveTo>
                  <a:pt x="0" y="0"/>
                </a:moveTo>
                <a:lnTo>
                  <a:pt x="1494662" y="0"/>
                </a:lnTo>
                <a:lnTo>
                  <a:pt x="1318974" y="858409"/>
                </a:lnTo>
                <a:lnTo>
                  <a:pt x="747331" y="987213"/>
                </a:lnTo>
                <a:lnTo>
                  <a:pt x="175688" y="858409"/>
                </a:lnTo>
                <a:close/>
              </a:path>
            </a:pathLst>
          </a:custGeom>
          <a:gradFill>
            <a:gsLst>
              <a:gs pos="500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0"/>
          </a:gra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918009" y="3069083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31000">
                  <a:schemeClr val="accent1">
                    <a:alpha val="0"/>
                  </a:schemeClr>
                </a:gs>
                <a:gs pos="4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918009" y="2993095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31000">
                  <a:schemeClr val="accent1">
                    <a:alpha val="0"/>
                  </a:schemeClr>
                </a:gs>
                <a:gs pos="4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918009" y="2917107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765593" y="2494871"/>
            <a:ext cx="1514038" cy="589403"/>
          </a:xfrm>
          <a:custGeom>
            <a:avLst/>
            <a:gdLst>
              <a:gd name="connsiteX0" fmla="*/ 0 w 1494662"/>
              <a:gd name="connsiteY0" fmla="*/ 0 h 987213"/>
              <a:gd name="connsiteX1" fmla="*/ 1494662 w 1494662"/>
              <a:gd name="connsiteY1" fmla="*/ 0 h 987213"/>
              <a:gd name="connsiteX2" fmla="*/ 1318974 w 1494662"/>
              <a:gd name="connsiteY2" fmla="*/ 858409 h 987213"/>
              <a:gd name="connsiteX3" fmla="*/ 747331 w 1494662"/>
              <a:gd name="connsiteY3" fmla="*/ 987213 h 987213"/>
              <a:gd name="connsiteX4" fmla="*/ 175688 w 1494662"/>
              <a:gd name="connsiteY4" fmla="*/ 858409 h 987213"/>
            </a:gdLst>
            <a:ahLst/>
            <a:cxnLst/>
            <a:rect l="l" t="t" r="r" b="b"/>
            <a:pathLst>
              <a:path w="1494662" h="987213">
                <a:moveTo>
                  <a:pt x="0" y="0"/>
                </a:moveTo>
                <a:lnTo>
                  <a:pt x="1494662" y="0"/>
                </a:lnTo>
                <a:lnTo>
                  <a:pt x="1318974" y="858409"/>
                </a:lnTo>
                <a:lnTo>
                  <a:pt x="747331" y="987213"/>
                </a:lnTo>
                <a:lnTo>
                  <a:pt x="175688" y="858409"/>
                </a:lnTo>
                <a:close/>
              </a:path>
            </a:pathLst>
          </a:custGeom>
          <a:gradFill>
            <a:gsLst>
              <a:gs pos="500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0"/>
          </a:gra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113046" y="3069083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31000">
                  <a:schemeClr val="accent1">
                    <a:alpha val="0"/>
                  </a:schemeClr>
                </a:gs>
                <a:gs pos="4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113046" y="2993095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31000">
                  <a:schemeClr val="accent1">
                    <a:alpha val="0"/>
                  </a:schemeClr>
                </a:gs>
                <a:gs pos="4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113046" y="2917107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960630" y="2494871"/>
            <a:ext cx="1514038" cy="589403"/>
          </a:xfrm>
          <a:custGeom>
            <a:avLst/>
            <a:gdLst>
              <a:gd name="connsiteX0" fmla="*/ 0 w 1494662"/>
              <a:gd name="connsiteY0" fmla="*/ 0 h 987213"/>
              <a:gd name="connsiteX1" fmla="*/ 1494662 w 1494662"/>
              <a:gd name="connsiteY1" fmla="*/ 0 h 987213"/>
              <a:gd name="connsiteX2" fmla="*/ 1318974 w 1494662"/>
              <a:gd name="connsiteY2" fmla="*/ 858409 h 987213"/>
              <a:gd name="connsiteX3" fmla="*/ 747331 w 1494662"/>
              <a:gd name="connsiteY3" fmla="*/ 987213 h 987213"/>
              <a:gd name="connsiteX4" fmla="*/ 175688 w 1494662"/>
              <a:gd name="connsiteY4" fmla="*/ 858409 h 987213"/>
            </a:gdLst>
            <a:ahLst/>
            <a:cxnLst/>
            <a:rect l="l" t="t" r="r" b="b"/>
            <a:pathLst>
              <a:path w="1494662" h="987213">
                <a:moveTo>
                  <a:pt x="0" y="0"/>
                </a:moveTo>
                <a:lnTo>
                  <a:pt x="1494662" y="0"/>
                </a:lnTo>
                <a:lnTo>
                  <a:pt x="1318974" y="858409"/>
                </a:lnTo>
                <a:lnTo>
                  <a:pt x="747331" y="987213"/>
                </a:lnTo>
                <a:lnTo>
                  <a:pt x="175688" y="858409"/>
                </a:lnTo>
                <a:close/>
              </a:path>
            </a:pathLst>
          </a:custGeom>
          <a:gradFill>
            <a:gsLst>
              <a:gs pos="500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0"/>
          </a:gra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308083" y="3069083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31000">
                  <a:schemeClr val="accent1">
                    <a:alpha val="0"/>
                  </a:schemeClr>
                </a:gs>
                <a:gs pos="4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308083" y="2993095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31000">
                  <a:schemeClr val="accent1">
                    <a:alpha val="0"/>
                  </a:schemeClr>
                </a:gs>
                <a:gs pos="44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308083" y="2917107"/>
            <a:ext cx="1197403" cy="170418"/>
          </a:xfrm>
          <a:prstGeom prst="diamond">
            <a:avLst/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155667" y="2494871"/>
            <a:ext cx="1514038" cy="589403"/>
          </a:xfrm>
          <a:custGeom>
            <a:avLst/>
            <a:gdLst>
              <a:gd name="connsiteX0" fmla="*/ 0 w 1494662"/>
              <a:gd name="connsiteY0" fmla="*/ 0 h 987213"/>
              <a:gd name="connsiteX1" fmla="*/ 1494662 w 1494662"/>
              <a:gd name="connsiteY1" fmla="*/ 0 h 987213"/>
              <a:gd name="connsiteX2" fmla="*/ 1318974 w 1494662"/>
              <a:gd name="connsiteY2" fmla="*/ 858409 h 987213"/>
              <a:gd name="connsiteX3" fmla="*/ 747331 w 1494662"/>
              <a:gd name="connsiteY3" fmla="*/ 987213 h 987213"/>
              <a:gd name="connsiteX4" fmla="*/ 175688 w 1494662"/>
              <a:gd name="connsiteY4" fmla="*/ 858409 h 987213"/>
            </a:gdLst>
            <a:ahLst/>
            <a:cxnLst/>
            <a:rect l="l" t="t" r="r" b="b"/>
            <a:pathLst>
              <a:path w="1494662" h="987213">
                <a:moveTo>
                  <a:pt x="0" y="0"/>
                </a:moveTo>
                <a:lnTo>
                  <a:pt x="1494662" y="0"/>
                </a:lnTo>
                <a:lnTo>
                  <a:pt x="1318974" y="858409"/>
                </a:lnTo>
                <a:lnTo>
                  <a:pt x="747331" y="987213"/>
                </a:lnTo>
                <a:lnTo>
                  <a:pt x="175688" y="858409"/>
                </a:lnTo>
                <a:close/>
              </a:path>
            </a:pathLst>
          </a:custGeom>
          <a:gradFill>
            <a:gsLst>
              <a:gs pos="500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0"/>
          </a:gra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功能设计方面的不足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1198598" y="1485125"/>
            <a:ext cx="3960000" cy="126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58598" y="1599934"/>
            <a:ext cx="3240000" cy="1038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技术创新：</a:t>
            </a:r>
            <a:endParaRPr lang="en-US" altLang="zh-CN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ctr"/>
            <a:r>
              <a:rPr lang="zh-CN" alt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区块链技术发展将提升性能、增强隐私保护和用户体验。 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 flipH="1">
            <a:off x="660399" y="3002200"/>
            <a:ext cx="3960000" cy="126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20399" y="3117011"/>
            <a:ext cx="3240000" cy="1038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政策支持：</a:t>
            </a:r>
            <a:endParaRPr lang="en-US" altLang="zh-CN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ctr"/>
            <a:r>
              <a:rPr lang="zh-CN" alt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政府可能出台政策促进区块链在药物开发中的应用。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 flipH="1">
            <a:off x="1198598" y="4519275"/>
            <a:ext cx="3960000" cy="126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58598" y="4634085"/>
            <a:ext cx="3240000" cy="1038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跨行业合作：</a:t>
            </a:r>
            <a:endParaRPr lang="en-US" altLang="zh-CN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ctr"/>
            <a:r>
              <a:rPr lang="zh-CN" alt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药物开发平台将促进跨行业合作，实现更广泛的数据共享。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7558900" y="2241042"/>
            <a:ext cx="3960000" cy="126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918900" y="2355850"/>
            <a:ext cx="3240000" cy="1038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数据价值挖掘：</a:t>
            </a:r>
            <a:endParaRPr lang="en-US" altLang="zh-CN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ctr"/>
            <a:r>
              <a:rPr lang="zh-CN" alt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区块链助力数据互通，未来平台将挖掘更多数据价值，支持药物研发。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 flipH="1">
            <a:off x="7558900" y="3763359"/>
            <a:ext cx="3960000" cy="1260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18900" y="3878171"/>
            <a:ext cx="3240000" cy="1038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lang="zh-CN" altLang="en-US" sz="16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监管合规：</a:t>
            </a:r>
            <a:endParaRPr lang="en-US" altLang="zh-CN" sz="16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 algn="ctr"/>
            <a:r>
              <a:rPr lang="zh-CN" altLang="en-US" sz="14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平台将加强监管合规，确保药物研发合法性和安全性。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739650" y="2282200"/>
            <a:ext cx="2700000" cy="2700000"/>
          </a:xfrm>
          <a:prstGeom prst="rect">
            <a:avLst/>
          </a:prstGeom>
        </p:spPr>
      </p:pic>
      <p:sp>
        <p:nvSpPr>
          <p:cNvPr id="13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系统前景意义展望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09575" y="462672"/>
            <a:ext cx="11372850" cy="5932657"/>
          </a:xfrm>
          <a:custGeom>
            <a:avLst/>
            <a:gdLst>
              <a:gd name="connsiteX0" fmla="*/ 0 w 11372850"/>
              <a:gd name="connsiteY0" fmla="*/ 0 h 5932657"/>
              <a:gd name="connsiteX1" fmla="*/ 11372850 w 11372850"/>
              <a:gd name="connsiteY1" fmla="*/ 0 h 5932657"/>
              <a:gd name="connsiteX2" fmla="*/ 11372850 w 11372850"/>
              <a:gd name="connsiteY2" fmla="*/ 1567315 h 5932657"/>
              <a:gd name="connsiteX3" fmla="*/ 11134725 w 11372850"/>
              <a:gd name="connsiteY3" fmla="*/ 1805440 h 5932657"/>
              <a:gd name="connsiteX4" fmla="*/ 11372850 w 11372850"/>
              <a:gd name="connsiteY4" fmla="*/ 2043565 h 5932657"/>
              <a:gd name="connsiteX5" fmla="*/ 11372850 w 11372850"/>
              <a:gd name="connsiteY5" fmla="*/ 5932657 h 5932657"/>
              <a:gd name="connsiteX6" fmla="*/ 0 w 11372850"/>
              <a:gd name="connsiteY6" fmla="*/ 5932657 h 5932657"/>
              <a:gd name="connsiteX7" fmla="*/ 0 w 11372850"/>
              <a:gd name="connsiteY7" fmla="*/ 2043565 h 5932657"/>
              <a:gd name="connsiteX8" fmla="*/ 238125 w 11372850"/>
              <a:gd name="connsiteY8" fmla="*/ 1805440 h 5932657"/>
              <a:gd name="connsiteX9" fmla="*/ 0 w 11372850"/>
              <a:gd name="connsiteY9" fmla="*/ 1567315 h 5932657"/>
            </a:gdLst>
            <a:ahLst/>
            <a:cxnLst/>
            <a:rect l="l" t="t" r="r" b="b"/>
            <a:pathLst>
              <a:path w="11372850" h="5932657">
                <a:moveTo>
                  <a:pt x="0" y="0"/>
                </a:moveTo>
                <a:lnTo>
                  <a:pt x="11372850" y="0"/>
                </a:lnTo>
                <a:lnTo>
                  <a:pt x="11372850" y="1567315"/>
                </a:lnTo>
                <a:cubicBezTo>
                  <a:pt x="11241337" y="1567315"/>
                  <a:pt x="11134725" y="1673927"/>
                  <a:pt x="11134725" y="1805440"/>
                </a:cubicBezTo>
                <a:cubicBezTo>
                  <a:pt x="11134725" y="1936953"/>
                  <a:pt x="11241337" y="2043565"/>
                  <a:pt x="11372850" y="2043565"/>
                </a:cubicBezTo>
                <a:lnTo>
                  <a:pt x="11372850" y="5932657"/>
                </a:lnTo>
                <a:lnTo>
                  <a:pt x="0" y="5932657"/>
                </a:lnTo>
                <a:lnTo>
                  <a:pt x="0" y="2043565"/>
                </a:lnTo>
                <a:cubicBezTo>
                  <a:pt x="131513" y="2043565"/>
                  <a:pt x="238125" y="1936953"/>
                  <a:pt x="238125" y="1805440"/>
                </a:cubicBezTo>
                <a:cubicBezTo>
                  <a:pt x="238125" y="1673927"/>
                  <a:pt x="131513" y="1567315"/>
                  <a:pt x="0" y="1567315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3888" y="1647025"/>
            <a:ext cx="10944224" cy="4571913"/>
          </a:xfrm>
          <a:custGeom>
            <a:avLst/>
            <a:gdLst>
              <a:gd name="connsiteX0" fmla="*/ 0 w 10944224"/>
              <a:gd name="connsiteY0" fmla="*/ 0 h 5579878"/>
              <a:gd name="connsiteX1" fmla="*/ 10944224 w 10944224"/>
              <a:gd name="connsiteY1" fmla="*/ 0 h 5579878"/>
              <a:gd name="connsiteX2" fmla="*/ 10944224 w 10944224"/>
              <a:gd name="connsiteY2" fmla="*/ 1277816 h 5579878"/>
              <a:gd name="connsiteX3" fmla="*/ 10938740 w 10944224"/>
              <a:gd name="connsiteY3" fmla="*/ 1280792 h 5579878"/>
              <a:gd name="connsiteX4" fmla="*/ 10769036 w 10944224"/>
              <a:gd name="connsiteY4" fmla="*/ 1599968 h 5579878"/>
              <a:gd name="connsiteX5" fmla="*/ 10938740 w 10944224"/>
              <a:gd name="connsiteY5" fmla="*/ 1919144 h 5579878"/>
              <a:gd name="connsiteX6" fmla="*/ 10944224 w 10944224"/>
              <a:gd name="connsiteY6" fmla="*/ 1922121 h 5579878"/>
              <a:gd name="connsiteX7" fmla="*/ 10944224 w 10944224"/>
              <a:gd name="connsiteY7" fmla="*/ 5579878 h 5579878"/>
              <a:gd name="connsiteX8" fmla="*/ 0 w 10944224"/>
              <a:gd name="connsiteY8" fmla="*/ 5579878 h 5579878"/>
              <a:gd name="connsiteX9" fmla="*/ 0 w 10944224"/>
              <a:gd name="connsiteY9" fmla="*/ 1922121 h 5579878"/>
              <a:gd name="connsiteX10" fmla="*/ 5484 w 10944224"/>
              <a:gd name="connsiteY10" fmla="*/ 1919144 h 5579878"/>
              <a:gd name="connsiteX11" fmla="*/ 175188 w 10944224"/>
              <a:gd name="connsiteY11" fmla="*/ 1599968 h 5579878"/>
              <a:gd name="connsiteX12" fmla="*/ 5484 w 10944224"/>
              <a:gd name="connsiteY12" fmla="*/ 1280792 h 5579878"/>
              <a:gd name="connsiteX13" fmla="*/ 0 w 10944224"/>
              <a:gd name="connsiteY13" fmla="*/ 1277816 h 5579878"/>
            </a:gdLst>
            <a:ahLst/>
            <a:cxnLst/>
            <a:rect l="l" t="t" r="r" b="b"/>
            <a:pathLst>
              <a:path w="10944224" h="5579878">
                <a:moveTo>
                  <a:pt x="0" y="0"/>
                </a:moveTo>
                <a:lnTo>
                  <a:pt x="10944224" y="0"/>
                </a:lnTo>
                <a:lnTo>
                  <a:pt x="10944224" y="1277816"/>
                </a:lnTo>
                <a:lnTo>
                  <a:pt x="10938740" y="1280792"/>
                </a:lnTo>
                <a:cubicBezTo>
                  <a:pt x="10836353" y="1349964"/>
                  <a:pt x="10769036" y="1467104"/>
                  <a:pt x="10769036" y="1599968"/>
                </a:cubicBezTo>
                <a:cubicBezTo>
                  <a:pt x="10769036" y="1732832"/>
                  <a:pt x="10836353" y="1849973"/>
                  <a:pt x="10938740" y="1919144"/>
                </a:cubicBezTo>
                <a:lnTo>
                  <a:pt x="10944224" y="1922121"/>
                </a:lnTo>
                <a:lnTo>
                  <a:pt x="10944224" y="5579878"/>
                </a:lnTo>
                <a:lnTo>
                  <a:pt x="0" y="5579878"/>
                </a:lnTo>
                <a:lnTo>
                  <a:pt x="0" y="1922121"/>
                </a:lnTo>
                <a:lnTo>
                  <a:pt x="5484" y="1919144"/>
                </a:lnTo>
                <a:cubicBezTo>
                  <a:pt x="107871" y="1849973"/>
                  <a:pt x="175188" y="1732832"/>
                  <a:pt x="175188" y="1599968"/>
                </a:cubicBezTo>
                <a:cubicBezTo>
                  <a:pt x="175188" y="1467104"/>
                  <a:pt x="107871" y="1349964"/>
                  <a:pt x="5484" y="1280792"/>
                </a:cubicBezTo>
                <a:lnTo>
                  <a:pt x="0" y="1277816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accent2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373053" y="2064750"/>
            <a:ext cx="9433193" cy="20873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5300">
                <a:ln w="12700">
                  <a:noFill/>
                </a:ln>
                <a:gradFill>
                  <a:gsLst>
                    <a:gs pos="0">
                      <a:schemeClr val="accent2"/>
                    </a:gs>
                    <a:gs pos="82000">
                      <a:schemeClr val="accent1"/>
                    </a:gs>
                  </a:gsLst>
                  <a:lin ang="5400000" scaled="1"/>
                </a:gra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14875" y="4439754"/>
            <a:ext cx="2571750" cy="36665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90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86048" y="4498285"/>
            <a:ext cx="2029403" cy="24622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</a:rPr>
              <a:t>陈佳萌 郑新翰 殷铜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标题 1"/>
          <p:cNvSpPr txBox="1"/>
          <p:nvPr/>
        </p:nvSpPr>
        <p:spPr>
          <a:xfrm rot="2701402">
            <a:off x="10674555" y="5202547"/>
            <a:ext cx="781733" cy="788264"/>
          </a:xfrm>
          <a:custGeom>
            <a:avLst/>
            <a:gdLst>
              <a:gd name="connsiteX0" fmla="*/ 225385 w 1379128"/>
              <a:gd name="connsiteY0" fmla="*/ 1209675 h 1390650"/>
              <a:gd name="connsiteX1" fmla="*/ 1153743 w 1379128"/>
              <a:gd name="connsiteY1" fmla="*/ 1209675 h 1390650"/>
              <a:gd name="connsiteX2" fmla="*/ 1078327 w 1379128"/>
              <a:gd name="connsiteY2" fmla="*/ 1271899 h 1390650"/>
              <a:gd name="connsiteX3" fmla="*/ 689564 w 1379128"/>
              <a:gd name="connsiteY3" fmla="*/ 1390650 h 1390650"/>
              <a:gd name="connsiteX4" fmla="*/ 300802 w 1379128"/>
              <a:gd name="connsiteY4" fmla="*/ 1271899 h 1390650"/>
              <a:gd name="connsiteX5" fmla="*/ 57076 w 1379128"/>
              <a:gd name="connsiteY5" fmla="*/ 981075 h 1390650"/>
              <a:gd name="connsiteX6" fmla="*/ 1322052 w 1379128"/>
              <a:gd name="connsiteY6" fmla="*/ 981075 h 1390650"/>
              <a:gd name="connsiteX7" fmla="*/ 1266138 w 1379128"/>
              <a:gd name="connsiteY7" fmla="*/ 1084088 h 1390650"/>
              <a:gd name="connsiteX8" fmla="*/ 1256826 w 1379128"/>
              <a:gd name="connsiteY8" fmla="*/ 1095375 h 1390650"/>
              <a:gd name="connsiteX9" fmla="*/ 122303 w 1379128"/>
              <a:gd name="connsiteY9" fmla="*/ 1095375 h 1390650"/>
              <a:gd name="connsiteX10" fmla="*/ 112990 w 1379128"/>
              <a:gd name="connsiteY10" fmla="*/ 1084088 h 1390650"/>
              <a:gd name="connsiteX11" fmla="*/ 0 w 1379128"/>
              <a:gd name="connsiteY11" fmla="*/ 752475 h 1390650"/>
              <a:gd name="connsiteX12" fmla="*/ 1379128 w 1379128"/>
              <a:gd name="connsiteY12" fmla="*/ 752475 h 1390650"/>
              <a:gd name="connsiteX13" fmla="*/ 1370763 w 1379128"/>
              <a:gd name="connsiteY13" fmla="*/ 835457 h 1390650"/>
              <a:gd name="connsiteX14" fmla="*/ 1361041 w 1379128"/>
              <a:gd name="connsiteY14" fmla="*/ 866775 h 1390650"/>
              <a:gd name="connsiteX15" fmla="*/ 18087 w 1379128"/>
              <a:gd name="connsiteY15" fmla="*/ 866775 h 1390650"/>
              <a:gd name="connsiteX16" fmla="*/ 8366 w 1379128"/>
              <a:gd name="connsiteY16" fmla="*/ 835457 h 1390650"/>
              <a:gd name="connsiteX17" fmla="*/ 18087 w 1379128"/>
              <a:gd name="connsiteY17" fmla="*/ 523875 h 1390650"/>
              <a:gd name="connsiteX18" fmla="*/ 1361041 w 1379128"/>
              <a:gd name="connsiteY18" fmla="*/ 523875 h 1390650"/>
              <a:gd name="connsiteX19" fmla="*/ 1370763 w 1379128"/>
              <a:gd name="connsiteY19" fmla="*/ 555193 h 1390650"/>
              <a:gd name="connsiteX20" fmla="*/ 1379128 w 1379128"/>
              <a:gd name="connsiteY20" fmla="*/ 638175 h 1390650"/>
              <a:gd name="connsiteX21" fmla="*/ 0 w 1379128"/>
              <a:gd name="connsiteY21" fmla="*/ 638175 h 1390650"/>
              <a:gd name="connsiteX22" fmla="*/ 8366 w 1379128"/>
              <a:gd name="connsiteY22" fmla="*/ 555193 h 1390650"/>
              <a:gd name="connsiteX23" fmla="*/ 122303 w 1379128"/>
              <a:gd name="connsiteY23" fmla="*/ 295275 h 1390650"/>
              <a:gd name="connsiteX24" fmla="*/ 1256826 w 1379128"/>
              <a:gd name="connsiteY24" fmla="*/ 295275 h 1390650"/>
              <a:gd name="connsiteX25" fmla="*/ 1266138 w 1379128"/>
              <a:gd name="connsiteY25" fmla="*/ 306562 h 1390650"/>
              <a:gd name="connsiteX26" fmla="*/ 1322052 w 1379128"/>
              <a:gd name="connsiteY26" fmla="*/ 409575 h 1390650"/>
              <a:gd name="connsiteX27" fmla="*/ 57076 w 1379128"/>
              <a:gd name="connsiteY27" fmla="*/ 409575 h 1390650"/>
              <a:gd name="connsiteX28" fmla="*/ 112990 w 1379128"/>
              <a:gd name="connsiteY28" fmla="*/ 306562 h 1390650"/>
              <a:gd name="connsiteX29" fmla="*/ 689564 w 1379128"/>
              <a:gd name="connsiteY29" fmla="*/ 0 h 1390650"/>
              <a:gd name="connsiteX30" fmla="*/ 1078327 w 1379128"/>
              <a:gd name="connsiteY30" fmla="*/ 118751 h 1390650"/>
              <a:gd name="connsiteX31" fmla="*/ 1153743 w 1379128"/>
              <a:gd name="connsiteY31" fmla="*/ 180975 h 1390650"/>
              <a:gd name="connsiteX32" fmla="*/ 225385 w 1379128"/>
              <a:gd name="connsiteY32" fmla="*/ 180975 h 1390650"/>
              <a:gd name="connsiteX33" fmla="*/ 300802 w 1379128"/>
              <a:gd name="connsiteY33" fmla="*/ 118751 h 1390650"/>
              <a:gd name="connsiteX34" fmla="*/ 689564 w 1379128"/>
              <a:gd name="connsiteY34" fmla="*/ 0 h 1390650"/>
            </a:gdLst>
            <a:ahLst/>
            <a:cxnLst/>
            <a:rect l="l" t="t" r="r" b="b"/>
            <a:pathLst>
              <a:path w="1379128" h="1390650">
                <a:moveTo>
                  <a:pt x="225385" y="1209675"/>
                </a:moveTo>
                <a:lnTo>
                  <a:pt x="1153743" y="1209675"/>
                </a:lnTo>
                <a:lnTo>
                  <a:pt x="1078327" y="1271899"/>
                </a:lnTo>
                <a:cubicBezTo>
                  <a:pt x="967352" y="1346872"/>
                  <a:pt x="833570" y="1390650"/>
                  <a:pt x="689564" y="1390650"/>
                </a:cubicBezTo>
                <a:cubicBezTo>
                  <a:pt x="545558" y="1390650"/>
                  <a:pt x="411776" y="1346872"/>
                  <a:pt x="300802" y="1271899"/>
                </a:cubicBezTo>
                <a:close/>
                <a:moveTo>
                  <a:pt x="57076" y="981075"/>
                </a:moveTo>
                <a:lnTo>
                  <a:pt x="1322052" y="981075"/>
                </a:lnTo>
                <a:lnTo>
                  <a:pt x="1266138" y="1084088"/>
                </a:lnTo>
                <a:lnTo>
                  <a:pt x="1256826" y="1095375"/>
                </a:lnTo>
                <a:lnTo>
                  <a:pt x="122303" y="1095375"/>
                </a:lnTo>
                <a:lnTo>
                  <a:pt x="112990" y="1084088"/>
                </a:lnTo>
                <a:close/>
                <a:moveTo>
                  <a:pt x="0" y="752475"/>
                </a:moveTo>
                <a:lnTo>
                  <a:pt x="1379128" y="752475"/>
                </a:lnTo>
                <a:lnTo>
                  <a:pt x="1370763" y="835457"/>
                </a:lnTo>
                <a:lnTo>
                  <a:pt x="1361041" y="866775"/>
                </a:lnTo>
                <a:lnTo>
                  <a:pt x="18087" y="866775"/>
                </a:lnTo>
                <a:lnTo>
                  <a:pt x="8366" y="835457"/>
                </a:lnTo>
                <a:close/>
                <a:moveTo>
                  <a:pt x="18087" y="523875"/>
                </a:moveTo>
                <a:lnTo>
                  <a:pt x="1361041" y="523875"/>
                </a:lnTo>
                <a:lnTo>
                  <a:pt x="1370763" y="555193"/>
                </a:lnTo>
                <a:lnTo>
                  <a:pt x="1379128" y="638175"/>
                </a:lnTo>
                <a:lnTo>
                  <a:pt x="0" y="638175"/>
                </a:lnTo>
                <a:lnTo>
                  <a:pt x="8366" y="555193"/>
                </a:lnTo>
                <a:close/>
                <a:moveTo>
                  <a:pt x="122303" y="295275"/>
                </a:moveTo>
                <a:lnTo>
                  <a:pt x="1256826" y="295275"/>
                </a:lnTo>
                <a:lnTo>
                  <a:pt x="1266138" y="306562"/>
                </a:lnTo>
                <a:lnTo>
                  <a:pt x="1322052" y="409575"/>
                </a:lnTo>
                <a:lnTo>
                  <a:pt x="57076" y="409575"/>
                </a:lnTo>
                <a:lnTo>
                  <a:pt x="112990" y="306562"/>
                </a:lnTo>
                <a:close/>
                <a:moveTo>
                  <a:pt x="689564" y="0"/>
                </a:moveTo>
                <a:cubicBezTo>
                  <a:pt x="833570" y="0"/>
                  <a:pt x="967352" y="43778"/>
                  <a:pt x="1078327" y="118751"/>
                </a:cubicBezTo>
                <a:lnTo>
                  <a:pt x="1153743" y="180975"/>
                </a:lnTo>
                <a:lnTo>
                  <a:pt x="225385" y="180975"/>
                </a:lnTo>
                <a:lnTo>
                  <a:pt x="300802" y="118751"/>
                </a:lnTo>
                <a:cubicBezTo>
                  <a:pt x="411776" y="43778"/>
                  <a:pt x="545558" y="0"/>
                  <a:pt x="689564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01402">
            <a:off x="600255" y="338536"/>
            <a:ext cx="682189" cy="969954"/>
          </a:xfrm>
          <a:custGeom>
            <a:avLst/>
            <a:gdLst>
              <a:gd name="connsiteX0" fmla="*/ 320351 w 682189"/>
              <a:gd name="connsiteY0" fmla="*/ 908289 h 969954"/>
              <a:gd name="connsiteX1" fmla="*/ 456804 w 682189"/>
              <a:gd name="connsiteY1" fmla="*/ 908289 h 969954"/>
              <a:gd name="connsiteX2" fmla="*/ 382066 w 682189"/>
              <a:gd name="connsiteY2" fmla="*/ 969954 h 969954"/>
              <a:gd name="connsiteX3" fmla="*/ 91565 w 682189"/>
              <a:gd name="connsiteY3" fmla="*/ 679689 h 969954"/>
              <a:gd name="connsiteX4" fmla="*/ 625113 w 682189"/>
              <a:gd name="connsiteY4" fmla="*/ 679689 h 969954"/>
              <a:gd name="connsiteX5" fmla="*/ 569199 w 682189"/>
              <a:gd name="connsiteY5" fmla="*/ 782702 h 969954"/>
              <a:gd name="connsiteX6" fmla="*/ 559887 w 682189"/>
              <a:gd name="connsiteY6" fmla="*/ 793989 h 969954"/>
              <a:gd name="connsiteX7" fmla="*/ 205958 w 682189"/>
              <a:gd name="connsiteY7" fmla="*/ 793989 h 969954"/>
              <a:gd name="connsiteX8" fmla="*/ 456827 w 682189"/>
              <a:gd name="connsiteY8" fmla="*/ 108189 h 969954"/>
              <a:gd name="connsiteX9" fmla="*/ 564929 w 682189"/>
              <a:gd name="connsiteY9" fmla="*/ 0 h 969954"/>
              <a:gd name="connsiteX10" fmla="*/ 569199 w 682189"/>
              <a:gd name="connsiteY10" fmla="*/ 5176 h 969954"/>
              <a:gd name="connsiteX11" fmla="*/ 625113 w 682189"/>
              <a:gd name="connsiteY11" fmla="*/ 108189 h 969954"/>
              <a:gd name="connsiteX12" fmla="*/ 228414 w 682189"/>
              <a:gd name="connsiteY12" fmla="*/ 336789 h 969954"/>
              <a:gd name="connsiteX13" fmla="*/ 342620 w 682189"/>
              <a:gd name="connsiteY13" fmla="*/ 222489 h 969954"/>
              <a:gd name="connsiteX14" fmla="*/ 664102 w 682189"/>
              <a:gd name="connsiteY14" fmla="*/ 222489 h 969954"/>
              <a:gd name="connsiteX15" fmla="*/ 673824 w 682189"/>
              <a:gd name="connsiteY15" fmla="*/ 253807 h 969954"/>
              <a:gd name="connsiteX16" fmla="*/ 682189 w 682189"/>
              <a:gd name="connsiteY16" fmla="*/ 336789 h 969954"/>
              <a:gd name="connsiteX17" fmla="*/ 0 w 682189"/>
              <a:gd name="connsiteY17" fmla="*/ 565389 h 969954"/>
              <a:gd name="connsiteX18" fmla="*/ 114207 w 682189"/>
              <a:gd name="connsiteY18" fmla="*/ 451089 h 969954"/>
              <a:gd name="connsiteX19" fmla="*/ 682189 w 682189"/>
              <a:gd name="connsiteY19" fmla="*/ 451089 h 969954"/>
              <a:gd name="connsiteX20" fmla="*/ 673824 w 682189"/>
              <a:gd name="connsiteY20" fmla="*/ 534071 h 969954"/>
              <a:gd name="connsiteX21" fmla="*/ 664102 w 682189"/>
              <a:gd name="connsiteY21" fmla="*/ 565389 h 969954"/>
            </a:gdLst>
            <a:ahLst/>
            <a:cxnLst/>
            <a:rect l="l" t="t" r="r" b="b"/>
            <a:pathLst>
              <a:path w="682189" h="969954">
                <a:moveTo>
                  <a:pt x="320351" y="908289"/>
                </a:moveTo>
                <a:lnTo>
                  <a:pt x="456804" y="908289"/>
                </a:lnTo>
                <a:lnTo>
                  <a:pt x="382066" y="969954"/>
                </a:lnTo>
                <a:close/>
                <a:moveTo>
                  <a:pt x="91565" y="679689"/>
                </a:moveTo>
                <a:lnTo>
                  <a:pt x="625113" y="679689"/>
                </a:lnTo>
                <a:lnTo>
                  <a:pt x="569199" y="782702"/>
                </a:lnTo>
                <a:lnTo>
                  <a:pt x="559887" y="793989"/>
                </a:lnTo>
                <a:lnTo>
                  <a:pt x="205958" y="793989"/>
                </a:lnTo>
                <a:close/>
                <a:moveTo>
                  <a:pt x="456827" y="108189"/>
                </a:moveTo>
                <a:lnTo>
                  <a:pt x="564929" y="0"/>
                </a:lnTo>
                <a:lnTo>
                  <a:pt x="569199" y="5176"/>
                </a:lnTo>
                <a:lnTo>
                  <a:pt x="625113" y="108189"/>
                </a:lnTo>
                <a:close/>
                <a:moveTo>
                  <a:pt x="228414" y="336789"/>
                </a:moveTo>
                <a:lnTo>
                  <a:pt x="342620" y="222489"/>
                </a:lnTo>
                <a:lnTo>
                  <a:pt x="664102" y="222489"/>
                </a:lnTo>
                <a:lnTo>
                  <a:pt x="673824" y="253807"/>
                </a:lnTo>
                <a:lnTo>
                  <a:pt x="682189" y="336789"/>
                </a:lnTo>
                <a:close/>
                <a:moveTo>
                  <a:pt x="0" y="565389"/>
                </a:moveTo>
                <a:lnTo>
                  <a:pt x="114207" y="451089"/>
                </a:lnTo>
                <a:lnTo>
                  <a:pt x="682189" y="451089"/>
                </a:lnTo>
                <a:lnTo>
                  <a:pt x="673824" y="534071"/>
                </a:lnTo>
                <a:lnTo>
                  <a:pt x="664102" y="56538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0" y="5336894"/>
            <a:ext cx="12192000" cy="1521106"/>
          </a:xfrm>
          <a:custGeom>
            <a:avLst/>
            <a:gdLst>
              <a:gd name="connsiteX0" fmla="*/ 1333500 w 12192000"/>
              <a:gd name="connsiteY0" fmla="*/ 204 h 1521106"/>
              <a:gd name="connsiteX1" fmla="*/ 6096000 w 12192000"/>
              <a:gd name="connsiteY1" fmla="*/ 206622 h 1521106"/>
              <a:gd name="connsiteX2" fmla="*/ 12192000 w 12192000"/>
              <a:gd name="connsiteY2" fmla="*/ 206622 h 1521106"/>
              <a:gd name="connsiteX3" fmla="*/ 12192000 w 12192000"/>
              <a:gd name="connsiteY3" fmla="*/ 1521106 h 1521106"/>
              <a:gd name="connsiteX4" fmla="*/ 0 w 12192000"/>
              <a:gd name="connsiteY4" fmla="*/ 1521106 h 1521106"/>
              <a:gd name="connsiteX5" fmla="*/ 0 w 12192000"/>
              <a:gd name="connsiteY5" fmla="*/ 206622 h 1521106"/>
              <a:gd name="connsiteX6" fmla="*/ 1333500 w 12192000"/>
              <a:gd name="connsiteY6" fmla="*/ 204 h 1521106"/>
            </a:gdLst>
            <a:ahLst/>
            <a:cxnLst/>
            <a:rect l="l" t="t" r="r" b="b"/>
            <a:pathLst>
              <a:path w="12192000" h="1521106">
                <a:moveTo>
                  <a:pt x="1333500" y="204"/>
                </a:moveTo>
                <a:cubicBezTo>
                  <a:pt x="2921000" y="14402"/>
                  <a:pt x="4508500" y="765806"/>
                  <a:pt x="6096000" y="206622"/>
                </a:cubicBezTo>
                <a:cubicBezTo>
                  <a:pt x="8128000" y="-509134"/>
                  <a:pt x="10160000" y="922377"/>
                  <a:pt x="12192000" y="206622"/>
                </a:cubicBezTo>
                <a:lnTo>
                  <a:pt x="12192000" y="1521106"/>
                </a:lnTo>
                <a:lnTo>
                  <a:pt x="0" y="1521106"/>
                </a:lnTo>
                <a:lnTo>
                  <a:pt x="0" y="206622"/>
                </a:lnTo>
                <a:cubicBezTo>
                  <a:pt x="444500" y="50051"/>
                  <a:pt x="889000" y="-3771"/>
                  <a:pt x="1333500" y="20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accent2">
                <a:lumMod val="40000"/>
                <a:lumOff val="60000"/>
              </a:schemeClr>
            </a:solidFill>
            <a:miter/>
          </a:ln>
          <a:effectLst>
            <a:outerShdw blurRad="254000" dist="76200" dir="16200000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5336894"/>
            <a:ext cx="12192000" cy="1521106"/>
          </a:xfrm>
          <a:custGeom>
            <a:avLst/>
            <a:gdLst>
              <a:gd name="connsiteX0" fmla="*/ 1333500 w 12192000"/>
              <a:gd name="connsiteY0" fmla="*/ 204 h 1521106"/>
              <a:gd name="connsiteX1" fmla="*/ 6096000 w 12192000"/>
              <a:gd name="connsiteY1" fmla="*/ 206622 h 1521106"/>
              <a:gd name="connsiteX2" fmla="*/ 12192000 w 12192000"/>
              <a:gd name="connsiteY2" fmla="*/ 206622 h 1521106"/>
              <a:gd name="connsiteX3" fmla="*/ 12192000 w 12192000"/>
              <a:gd name="connsiteY3" fmla="*/ 1521106 h 1521106"/>
              <a:gd name="connsiteX4" fmla="*/ 0 w 12192000"/>
              <a:gd name="connsiteY4" fmla="*/ 1521106 h 1521106"/>
              <a:gd name="connsiteX5" fmla="*/ 0 w 12192000"/>
              <a:gd name="connsiteY5" fmla="*/ 206622 h 1521106"/>
              <a:gd name="connsiteX6" fmla="*/ 1333500 w 12192000"/>
              <a:gd name="connsiteY6" fmla="*/ 204 h 1521106"/>
            </a:gdLst>
            <a:ahLst/>
            <a:cxnLst/>
            <a:rect l="l" t="t" r="r" b="b"/>
            <a:pathLst>
              <a:path w="12192000" h="1521106">
                <a:moveTo>
                  <a:pt x="1333500" y="204"/>
                </a:moveTo>
                <a:cubicBezTo>
                  <a:pt x="2921000" y="14402"/>
                  <a:pt x="4508500" y="765806"/>
                  <a:pt x="6096000" y="206622"/>
                </a:cubicBezTo>
                <a:cubicBezTo>
                  <a:pt x="8128000" y="-509134"/>
                  <a:pt x="10160000" y="922377"/>
                  <a:pt x="12192000" y="206622"/>
                </a:cubicBezTo>
                <a:lnTo>
                  <a:pt x="12192000" y="1521106"/>
                </a:lnTo>
                <a:lnTo>
                  <a:pt x="0" y="1521106"/>
                </a:lnTo>
                <a:lnTo>
                  <a:pt x="0" y="206622"/>
                </a:lnTo>
                <a:cubicBezTo>
                  <a:pt x="444500" y="50051"/>
                  <a:pt x="889000" y="-3771"/>
                  <a:pt x="1333500" y="20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>
            <a:solidFill>
              <a:schemeClr val="accent2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flipV="1">
            <a:off x="0" y="5336895"/>
            <a:ext cx="12192000" cy="15211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chemeClr val="bg1"/>
          </a:solidFill>
          <a:ln w="254000" cap="flat">
            <a:solidFill>
              <a:schemeClr val="accent2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46227" y="2026941"/>
            <a:ext cx="2804118" cy="2804118"/>
          </a:xfrm>
          <a:prstGeom prst="diamond">
            <a:avLst/>
          </a:prstGeom>
          <a:noFill/>
          <a:ln w="28575" cap="sq">
            <a:solidFill>
              <a:schemeClr val="accent2">
                <a:lumMod val="9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8650" y="1510393"/>
            <a:ext cx="3837214" cy="3837214"/>
          </a:xfrm>
          <a:prstGeom prst="diamond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74475" y="1511300"/>
            <a:ext cx="2768600" cy="37592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92722" y="1130301"/>
            <a:ext cx="6008678" cy="46127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chemeClr val="accent2"/>
                    </a:gs>
                    <a:gs pos="91000">
                      <a:schemeClr val="accent1"/>
                    </a:gs>
                  </a:gsLst>
                  <a:lin ang="2700000" scaled="1"/>
                </a:gradFill>
                <a:latin typeface="OPPOSans H"/>
                <a:ea typeface="OPPOSans H"/>
                <a:cs typeface="OPPOSans H"/>
              </a:rPr>
              <a:t>一、针对药物研发领域存在数据壁垒问题的现状分析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1402">
            <a:off x="11347759" y="6102504"/>
            <a:ext cx="778457" cy="778930"/>
          </a:xfrm>
          <a:custGeom>
            <a:avLst/>
            <a:gdLst>
              <a:gd name="connsiteX0" fmla="*/ 127755 w 778457"/>
              <a:gd name="connsiteY0" fmla="*/ 685682 h 778930"/>
              <a:gd name="connsiteX1" fmla="*/ 422297 w 778457"/>
              <a:gd name="connsiteY1" fmla="*/ 685682 h 778930"/>
              <a:gd name="connsiteX2" fmla="*/ 329126 w 778457"/>
              <a:gd name="connsiteY2" fmla="*/ 778930 h 778930"/>
              <a:gd name="connsiteX3" fmla="*/ 273664 w 778457"/>
              <a:gd name="connsiteY3" fmla="*/ 770544 h 778930"/>
              <a:gd name="connsiteX4" fmla="*/ 170504 w 778457"/>
              <a:gd name="connsiteY4" fmla="*/ 720952 h 778930"/>
              <a:gd name="connsiteX5" fmla="*/ 32353 w 778457"/>
              <a:gd name="connsiteY5" fmla="*/ 556104 h 778930"/>
              <a:gd name="connsiteX6" fmla="*/ 551770 w 778457"/>
              <a:gd name="connsiteY6" fmla="*/ 556104 h 778930"/>
              <a:gd name="connsiteX7" fmla="*/ 487033 w 778457"/>
              <a:gd name="connsiteY7" fmla="*/ 620893 h 778930"/>
              <a:gd name="connsiteX8" fmla="*/ 69325 w 778457"/>
              <a:gd name="connsiteY8" fmla="*/ 620893 h 778930"/>
              <a:gd name="connsiteX9" fmla="*/ 64046 w 778457"/>
              <a:gd name="connsiteY9" fmla="*/ 614495 h 778930"/>
              <a:gd name="connsiteX10" fmla="*/ 0 w 778457"/>
              <a:gd name="connsiteY10" fmla="*/ 426527 h 778930"/>
              <a:gd name="connsiteX11" fmla="*/ 681241 w 778457"/>
              <a:gd name="connsiteY11" fmla="*/ 426527 h 778930"/>
              <a:gd name="connsiteX12" fmla="*/ 616506 w 778457"/>
              <a:gd name="connsiteY12" fmla="*/ 491315 h 778930"/>
              <a:gd name="connsiteX13" fmla="*/ 10252 w 778457"/>
              <a:gd name="connsiteY13" fmla="*/ 491315 h 778930"/>
              <a:gd name="connsiteX14" fmla="*/ 4742 w 778457"/>
              <a:gd name="connsiteY14" fmla="*/ 473564 h 778930"/>
              <a:gd name="connsiteX15" fmla="*/ 10252 w 778457"/>
              <a:gd name="connsiteY15" fmla="*/ 296949 h 778930"/>
              <a:gd name="connsiteX16" fmla="*/ 764530 w 778457"/>
              <a:gd name="connsiteY16" fmla="*/ 296949 h 778930"/>
              <a:gd name="connsiteX17" fmla="*/ 774606 w 778457"/>
              <a:gd name="connsiteY17" fmla="*/ 307016 h 778930"/>
              <a:gd name="connsiteX18" fmla="*/ 776992 w 778457"/>
              <a:gd name="connsiteY18" fmla="*/ 314701 h 778930"/>
              <a:gd name="connsiteX19" fmla="*/ 778457 w 778457"/>
              <a:gd name="connsiteY19" fmla="*/ 329232 h 778930"/>
              <a:gd name="connsiteX20" fmla="*/ 745978 w 778457"/>
              <a:gd name="connsiteY20" fmla="*/ 361737 h 778930"/>
              <a:gd name="connsiteX21" fmla="*/ 0 w 778457"/>
              <a:gd name="connsiteY21" fmla="*/ 361737 h 778930"/>
              <a:gd name="connsiteX22" fmla="*/ 4742 w 778457"/>
              <a:gd name="connsiteY22" fmla="*/ 314701 h 778930"/>
              <a:gd name="connsiteX23" fmla="*/ 69325 w 778457"/>
              <a:gd name="connsiteY23" fmla="*/ 167371 h 778930"/>
              <a:gd name="connsiteX24" fmla="*/ 634847 w 778457"/>
              <a:gd name="connsiteY24" fmla="*/ 167371 h 778930"/>
              <a:gd name="connsiteX25" fmla="*/ 699689 w 778457"/>
              <a:gd name="connsiteY25" fmla="*/ 232160 h 778930"/>
              <a:gd name="connsiteX26" fmla="*/ 32352 w 778457"/>
              <a:gd name="connsiteY26" fmla="*/ 232160 h 778930"/>
              <a:gd name="connsiteX27" fmla="*/ 64047 w 778457"/>
              <a:gd name="connsiteY27" fmla="*/ 173769 h 778930"/>
              <a:gd name="connsiteX28" fmla="*/ 127755 w 778457"/>
              <a:gd name="connsiteY28" fmla="*/ 102582 h 778930"/>
              <a:gd name="connsiteX29" fmla="*/ 170504 w 778457"/>
              <a:gd name="connsiteY29" fmla="*/ 67312 h 778930"/>
              <a:gd name="connsiteX30" fmla="*/ 390867 w 778457"/>
              <a:gd name="connsiteY30" fmla="*/ 0 h 778930"/>
              <a:gd name="connsiteX31" fmla="*/ 450889 w 778457"/>
              <a:gd name="connsiteY31" fmla="*/ 4542 h 778930"/>
              <a:gd name="connsiteX32" fmla="*/ 478179 w 778457"/>
              <a:gd name="connsiteY32" fmla="*/ 10831 h 778930"/>
              <a:gd name="connsiteX33" fmla="*/ 570006 w 778457"/>
              <a:gd name="connsiteY33" fmla="*/ 102582 h 778930"/>
            </a:gdLst>
            <a:ahLst/>
            <a:cxnLst/>
            <a:rect l="l" t="t" r="r" b="b"/>
            <a:pathLst>
              <a:path w="778457" h="778930">
                <a:moveTo>
                  <a:pt x="127755" y="685682"/>
                </a:moveTo>
                <a:lnTo>
                  <a:pt x="422297" y="685682"/>
                </a:lnTo>
                <a:lnTo>
                  <a:pt x="329126" y="778930"/>
                </a:lnTo>
                <a:lnTo>
                  <a:pt x="273664" y="770544"/>
                </a:lnTo>
                <a:cubicBezTo>
                  <a:pt x="236639" y="759030"/>
                  <a:pt x="201955" y="742201"/>
                  <a:pt x="170504" y="720952"/>
                </a:cubicBezTo>
                <a:close/>
                <a:moveTo>
                  <a:pt x="32353" y="556104"/>
                </a:moveTo>
                <a:lnTo>
                  <a:pt x="551770" y="556104"/>
                </a:lnTo>
                <a:lnTo>
                  <a:pt x="487033" y="620893"/>
                </a:lnTo>
                <a:lnTo>
                  <a:pt x="69325" y="620893"/>
                </a:lnTo>
                <a:lnTo>
                  <a:pt x="64046" y="614495"/>
                </a:lnTo>
                <a:close/>
                <a:moveTo>
                  <a:pt x="0" y="426527"/>
                </a:moveTo>
                <a:lnTo>
                  <a:pt x="681241" y="426527"/>
                </a:lnTo>
                <a:lnTo>
                  <a:pt x="616506" y="491315"/>
                </a:lnTo>
                <a:lnTo>
                  <a:pt x="10252" y="491315"/>
                </a:lnTo>
                <a:lnTo>
                  <a:pt x="4742" y="473564"/>
                </a:lnTo>
                <a:close/>
                <a:moveTo>
                  <a:pt x="10252" y="296949"/>
                </a:moveTo>
                <a:lnTo>
                  <a:pt x="764530" y="296949"/>
                </a:lnTo>
                <a:lnTo>
                  <a:pt x="774606" y="307016"/>
                </a:lnTo>
                <a:lnTo>
                  <a:pt x="776992" y="314701"/>
                </a:lnTo>
                <a:lnTo>
                  <a:pt x="778457" y="329232"/>
                </a:lnTo>
                <a:lnTo>
                  <a:pt x="745978" y="361737"/>
                </a:lnTo>
                <a:lnTo>
                  <a:pt x="0" y="361737"/>
                </a:lnTo>
                <a:lnTo>
                  <a:pt x="4742" y="314701"/>
                </a:lnTo>
                <a:close/>
                <a:moveTo>
                  <a:pt x="69325" y="167371"/>
                </a:moveTo>
                <a:lnTo>
                  <a:pt x="634847" y="167371"/>
                </a:lnTo>
                <a:lnTo>
                  <a:pt x="699689" y="232160"/>
                </a:lnTo>
                <a:lnTo>
                  <a:pt x="32352" y="232160"/>
                </a:lnTo>
                <a:lnTo>
                  <a:pt x="64047" y="173769"/>
                </a:lnTo>
                <a:close/>
                <a:moveTo>
                  <a:pt x="127755" y="102582"/>
                </a:moveTo>
                <a:lnTo>
                  <a:pt x="170504" y="67312"/>
                </a:lnTo>
                <a:cubicBezTo>
                  <a:pt x="233408" y="24815"/>
                  <a:pt x="309239" y="0"/>
                  <a:pt x="390867" y="0"/>
                </a:cubicBezTo>
                <a:cubicBezTo>
                  <a:pt x="411274" y="0"/>
                  <a:pt x="431318" y="1551"/>
                  <a:pt x="450889" y="4542"/>
                </a:cubicBezTo>
                <a:lnTo>
                  <a:pt x="478179" y="10831"/>
                </a:lnTo>
                <a:lnTo>
                  <a:pt x="570006" y="10258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1402">
            <a:off x="209391" y="-133198"/>
            <a:ext cx="603176" cy="607053"/>
          </a:xfrm>
          <a:custGeom>
            <a:avLst/>
            <a:gdLst>
              <a:gd name="connsiteX0" fmla="*/ 492262 w 603176"/>
              <a:gd name="connsiteY0" fmla="*/ 50949 h 607053"/>
              <a:gd name="connsiteX1" fmla="*/ 543169 w 603176"/>
              <a:gd name="connsiteY1" fmla="*/ 0 h 607053"/>
              <a:gd name="connsiteX2" fmla="*/ 570824 w 603176"/>
              <a:gd name="connsiteY2" fmla="*/ 50949 h 607053"/>
              <a:gd name="connsiteX3" fmla="*/ 362790 w 603176"/>
              <a:gd name="connsiteY3" fmla="*/ 180527 h 607053"/>
              <a:gd name="connsiteX4" fmla="*/ 427526 w 603176"/>
              <a:gd name="connsiteY4" fmla="*/ 115738 h 607053"/>
              <a:gd name="connsiteX5" fmla="*/ 592924 w 603176"/>
              <a:gd name="connsiteY5" fmla="*/ 115738 h 607053"/>
              <a:gd name="connsiteX6" fmla="*/ 598434 w 603176"/>
              <a:gd name="connsiteY6" fmla="*/ 133490 h 607053"/>
              <a:gd name="connsiteX7" fmla="*/ 603176 w 603176"/>
              <a:gd name="connsiteY7" fmla="*/ 180527 h 607053"/>
              <a:gd name="connsiteX8" fmla="*/ 233318 w 603176"/>
              <a:gd name="connsiteY8" fmla="*/ 310104 h 607053"/>
              <a:gd name="connsiteX9" fmla="*/ 298054 w 603176"/>
              <a:gd name="connsiteY9" fmla="*/ 245315 h 607053"/>
              <a:gd name="connsiteX10" fmla="*/ 603176 w 603176"/>
              <a:gd name="connsiteY10" fmla="*/ 245315 h 607053"/>
              <a:gd name="connsiteX11" fmla="*/ 598434 w 603176"/>
              <a:gd name="connsiteY11" fmla="*/ 292352 h 607053"/>
              <a:gd name="connsiteX12" fmla="*/ 592924 w 603176"/>
              <a:gd name="connsiteY12" fmla="*/ 310104 h 607053"/>
              <a:gd name="connsiteX13" fmla="*/ 103846 w 603176"/>
              <a:gd name="connsiteY13" fmla="*/ 439682 h 607053"/>
              <a:gd name="connsiteX14" fmla="*/ 168582 w 603176"/>
              <a:gd name="connsiteY14" fmla="*/ 374893 h 607053"/>
              <a:gd name="connsiteX15" fmla="*/ 570824 w 603176"/>
              <a:gd name="connsiteY15" fmla="*/ 374893 h 607053"/>
              <a:gd name="connsiteX16" fmla="*/ 539130 w 603176"/>
              <a:gd name="connsiteY16" fmla="*/ 433284 h 607053"/>
              <a:gd name="connsiteX17" fmla="*/ 533851 w 603176"/>
              <a:gd name="connsiteY17" fmla="*/ 439682 h 607053"/>
              <a:gd name="connsiteX18" fmla="*/ 0 w 603176"/>
              <a:gd name="connsiteY18" fmla="*/ 543612 h 607053"/>
              <a:gd name="connsiteX19" fmla="*/ 39110 w 603176"/>
              <a:gd name="connsiteY19" fmla="*/ 504471 h 607053"/>
              <a:gd name="connsiteX20" fmla="*/ 475421 w 603176"/>
              <a:gd name="connsiteY20" fmla="*/ 504471 h 607053"/>
              <a:gd name="connsiteX21" fmla="*/ 432673 w 603176"/>
              <a:gd name="connsiteY21" fmla="*/ 539741 h 607053"/>
              <a:gd name="connsiteX22" fmla="*/ 212310 w 603176"/>
              <a:gd name="connsiteY22" fmla="*/ 607053 h 607053"/>
              <a:gd name="connsiteX23" fmla="*/ 95107 w 603176"/>
              <a:gd name="connsiteY23" fmla="*/ 589333 h 607053"/>
            </a:gdLst>
            <a:ahLst/>
            <a:cxnLst/>
            <a:rect l="l" t="t" r="r" b="b"/>
            <a:pathLst>
              <a:path w="603176" h="607053">
                <a:moveTo>
                  <a:pt x="492262" y="50949"/>
                </a:moveTo>
                <a:lnTo>
                  <a:pt x="543169" y="0"/>
                </a:lnTo>
                <a:lnTo>
                  <a:pt x="570824" y="50949"/>
                </a:lnTo>
                <a:close/>
                <a:moveTo>
                  <a:pt x="362790" y="180527"/>
                </a:moveTo>
                <a:lnTo>
                  <a:pt x="427526" y="115738"/>
                </a:lnTo>
                <a:lnTo>
                  <a:pt x="592924" y="115738"/>
                </a:lnTo>
                <a:lnTo>
                  <a:pt x="598434" y="133490"/>
                </a:lnTo>
                <a:lnTo>
                  <a:pt x="603176" y="180527"/>
                </a:lnTo>
                <a:close/>
                <a:moveTo>
                  <a:pt x="233318" y="310104"/>
                </a:moveTo>
                <a:lnTo>
                  <a:pt x="298054" y="245315"/>
                </a:lnTo>
                <a:lnTo>
                  <a:pt x="603176" y="245315"/>
                </a:lnTo>
                <a:lnTo>
                  <a:pt x="598434" y="292352"/>
                </a:lnTo>
                <a:lnTo>
                  <a:pt x="592924" y="310104"/>
                </a:lnTo>
                <a:close/>
                <a:moveTo>
                  <a:pt x="103846" y="439682"/>
                </a:moveTo>
                <a:lnTo>
                  <a:pt x="168582" y="374893"/>
                </a:lnTo>
                <a:lnTo>
                  <a:pt x="570824" y="374893"/>
                </a:lnTo>
                <a:lnTo>
                  <a:pt x="539130" y="433284"/>
                </a:lnTo>
                <a:lnTo>
                  <a:pt x="533851" y="439682"/>
                </a:lnTo>
                <a:close/>
                <a:moveTo>
                  <a:pt x="0" y="543612"/>
                </a:moveTo>
                <a:lnTo>
                  <a:pt x="39110" y="504471"/>
                </a:lnTo>
                <a:lnTo>
                  <a:pt x="475421" y="504471"/>
                </a:lnTo>
                <a:lnTo>
                  <a:pt x="432673" y="539741"/>
                </a:lnTo>
                <a:cubicBezTo>
                  <a:pt x="369768" y="582238"/>
                  <a:pt x="293937" y="607053"/>
                  <a:pt x="212310" y="607053"/>
                </a:cubicBezTo>
                <a:cubicBezTo>
                  <a:pt x="171496" y="607053"/>
                  <a:pt x="132131" y="600849"/>
                  <a:pt x="95107" y="5893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889636" y="4534833"/>
            <a:ext cx="7105650" cy="1416298"/>
          </a:xfrm>
          <a:prstGeom prst="roundRect">
            <a:avLst>
              <a:gd name="adj" fmla="val 9804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88222" y="2561422"/>
            <a:ext cx="7107063" cy="1352798"/>
          </a:xfrm>
          <a:prstGeom prst="roundRect">
            <a:avLst>
              <a:gd name="adj" fmla="val 9804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89635" y="2238921"/>
            <a:ext cx="6606071" cy="55399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rgbClr val="FAFAFA">
                <a:alpha val="100000"/>
              </a:srgbClr>
            </a:solidFill>
            <a:miter/>
          </a:ln>
          <a:effectLst>
            <a:outerShdw blurRad="1905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55770" y="2345755"/>
            <a:ext cx="63627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Source Han Sans CN Bold"/>
                <a:ea typeface="Source Han Sans CN Bold"/>
                <a:cs typeface="Source Han Sans CN Bold"/>
              </a:rPr>
              <a:t>国内外发展趋势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50882" y="2961481"/>
            <a:ext cx="7331011" cy="619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国内医药行业快速发展，政策环境逐步完善</a:t>
            </a:r>
            <a:r>
              <a:rPr kumimoji="1" lang="en-US" altLang="zh-CN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国际制药巨头加大数字化技术和创新方面的投资</a:t>
            </a:r>
            <a:r>
              <a:rPr kumimoji="1" lang="en-US" altLang="zh-CN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89635" y="4212332"/>
            <a:ext cx="6607175" cy="553998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solidFill>
              <a:srgbClr val="FAFAFA">
                <a:alpha val="100000"/>
              </a:srgbClr>
            </a:solidFill>
            <a:miter/>
          </a:ln>
          <a:effectLst>
            <a:outerShdw blurRad="1905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5770" y="4319166"/>
            <a:ext cx="6362700" cy="2667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Source Han Sans CN Bold"/>
                <a:ea typeface="Source Han Sans CN Bold"/>
                <a:cs typeface="Source Han Sans CN Bold"/>
              </a:rPr>
              <a:t>药物研发行业现状及其痛点问题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0882" y="4934892"/>
            <a:ext cx="7331011" cy="619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数据孤岛问题导致信息不对称和研发进度缓慢</a:t>
            </a:r>
            <a:r>
              <a:rPr kumimoji="1" lang="en-US" altLang="zh-CN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数据共享壁垒增加了研发成本和隐私风险</a:t>
            </a:r>
            <a:r>
              <a:rPr kumimoji="1" lang="en-US" altLang="zh-CN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法律法规和合规要求增加了数据共享难度</a:t>
            </a:r>
            <a:r>
              <a:rPr kumimoji="1" lang="en-US" altLang="zh-CN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现状分析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77025" y="347345"/>
            <a:ext cx="5325745" cy="26142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案例调查</a:t>
            </a:r>
            <a:endParaRPr kumimoji="1" lang="zh-CN" altLang="en-US" sz="320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rot="1800000">
            <a:off x="2162647" y="1816691"/>
            <a:ext cx="958131" cy="777150"/>
          </a:xfrm>
          <a:prstGeom prst="rect">
            <a:avLst/>
          </a:pr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7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853084" y="1585841"/>
            <a:ext cx="777151" cy="777150"/>
          </a:xfrm>
          <a:prstGeom prst="ellipse">
            <a:avLst/>
          </a:pr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949743" y="1789749"/>
            <a:ext cx="5842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2828290" y="1629410"/>
            <a:ext cx="6780530" cy="18757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/>
            <a:r>
              <a:rPr kumimoji="1" lang="zh-CN" altLang="en-US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10600030101010101" charset="-122"/>
                <a:ea typeface="Source Han Sans" panose="02010600030101010101" charset="-122"/>
                <a:cs typeface="Source Han Sans" panose="02010600030101010101" charset="-122"/>
              </a:rPr>
              <a:t>行业经典案例调查：</a:t>
            </a:r>
            <a:r>
              <a:rPr kumimoji="1" lang="en-US" altLang="zh-CN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10600030101010101" charset="-122"/>
                <a:ea typeface="Source Han Sans" panose="02010600030101010101" charset="-122"/>
                <a:cs typeface="Source Han Sans" panose="02010600030101010101" charset="-122"/>
              </a:rPr>
              <a:t>EDC</a:t>
            </a:r>
            <a:r>
              <a:rPr kumimoji="1" lang="zh-CN" altLang="en-US" dirty="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10600030101010101" charset="-122"/>
                <a:ea typeface="Source Han Sans" panose="02010600030101010101" charset="-122"/>
                <a:cs typeface="Source Han Sans" panose="02010600030101010101" charset="-122"/>
              </a:rPr>
              <a:t>系统</a:t>
            </a:r>
            <a:endParaRPr kumimoji="1" lang="zh-CN" altLang="en-US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 panose="02010600030101010101" charset="-122"/>
              <a:ea typeface="Source Han Sans" panose="02010600030101010101" charset="-122"/>
              <a:cs typeface="Source Han Sans" panose="02010600030101010101" charset="-122"/>
            </a:endParaRPr>
          </a:p>
          <a:p>
            <a:pPr algn="l"/>
            <a:endParaRPr kumimoji="1" lang="en-US" altLang="zh-CN" dirty="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 panose="02010600030101010101" charset="-122"/>
              <a:ea typeface="Source Han Sans" panose="02010600030101010101" charset="-122"/>
              <a:cs typeface="Source Han Sans" panose="02010600030101010101" charset="-122"/>
            </a:endParaRPr>
          </a:p>
          <a:p>
            <a:pPr algn="l"/>
            <a:r>
              <a:rPr kumimoji="1" sz="1600" dirty="0"/>
              <a:t>EDC系统是一种基于互联网的用于临床试验数据采集的技术，它通过软件、硬件、标准操作程序和人员配置的有机结合，以电子化的形式直接采集和传递临床数据。该系统能够极大地提高数据的质量，缩短试验周期，降低成本，并实现多中心数据管理的便捷性。</a:t>
            </a:r>
            <a:endParaRPr kumimoji="1" sz="1600" dirty="0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853084" y="3645654"/>
            <a:ext cx="777151" cy="777150"/>
          </a:xfrm>
          <a:prstGeom prst="ellipse">
            <a:avLst/>
          </a:pr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949743" y="3849562"/>
            <a:ext cx="5842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2.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2828290" y="3810000"/>
            <a:ext cx="6780530" cy="18942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/>
            <a:r>
              <a:rPr kumimoji="1" lang="zh-CN" altLang="en-US" dirty="0" err="1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 panose="02010600030101010101" charset="-122"/>
                <a:ea typeface="Source Han Sans" panose="02010600030101010101" charset="-122"/>
                <a:cs typeface="Source Han Sans" panose="02010600030101010101" charset="-122"/>
              </a:rPr>
              <a:t>区块链案例调查：MediLedger项目</a:t>
            </a:r>
            <a:endParaRPr kumimoji="1" lang="zh-CN" altLang="en-US" dirty="0" err="1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 panose="02010600030101010101" charset="-122"/>
              <a:ea typeface="Source Han Sans" panose="02010600030101010101" charset="-122"/>
              <a:cs typeface="Source Han Sans" panose="02010600030101010101" charset="-122"/>
            </a:endParaRPr>
          </a:p>
          <a:p>
            <a:pPr algn="l"/>
            <a:endParaRPr kumimoji="1" lang="zh-CN" altLang="en-US" sz="1600" dirty="0" err="1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 panose="02010600030101010101" charset="-122"/>
              <a:ea typeface="Source Han Sans" panose="02010600030101010101" charset="-122"/>
              <a:cs typeface="Source Han Sans" panose="02010600030101010101" charset="-122"/>
            </a:endParaRPr>
          </a:p>
          <a:p>
            <a:pPr algn="l"/>
            <a:r>
              <a:rPr kumimoji="1" lang="zh-CN" altLang="en-US" sz="1600" dirty="0"/>
              <a:t>MediLedger项目是由多家制药公司与区块链公司Chronicled合作开发的一个区块链技术应用平台，旨在通过区块链网络来降低成本并提高数据共享流程的效率。该项目利用区块链技术的去中心化、不可篡改和可追溯性特性，确保药品从生产到销售的全过程数据透明和可信。</a:t>
            </a:r>
            <a:endParaRPr kumimoji="1" lang="zh-CN" alt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0063"/>
          </a:xfrm>
          <a:prstGeom prst="rect">
            <a:avLst/>
          </a:prstGeom>
          <a:solidFill>
            <a:schemeClr val="bg1"/>
          </a:solidFill>
          <a:ln w="254000" cap="flat">
            <a:solidFill>
              <a:schemeClr val="accent2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46227" y="2026941"/>
            <a:ext cx="2804118" cy="2804118"/>
          </a:xfrm>
          <a:prstGeom prst="diamond">
            <a:avLst/>
          </a:prstGeom>
          <a:noFill/>
          <a:ln w="28575" cap="sq">
            <a:solidFill>
              <a:schemeClr val="accent2">
                <a:lumMod val="9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8650" y="1510393"/>
            <a:ext cx="3837214" cy="3837214"/>
          </a:xfrm>
          <a:prstGeom prst="diamond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74475" y="1511300"/>
            <a:ext cx="2768600" cy="37592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15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192722" y="1130301"/>
            <a:ext cx="6008678" cy="461272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chemeClr val="accent2"/>
                    </a:gs>
                    <a:gs pos="91000">
                      <a:schemeClr val="accent1"/>
                    </a:gs>
                  </a:gsLst>
                  <a:lin ang="2700000" scaled="1"/>
                </a:gradFill>
                <a:latin typeface="OPPOSans H"/>
                <a:ea typeface="OPPOSans H"/>
                <a:cs typeface="OPPOSans H"/>
              </a:rPr>
              <a:t>二、系统需求分析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1402">
            <a:off x="11347759" y="6102504"/>
            <a:ext cx="778457" cy="778930"/>
          </a:xfrm>
          <a:custGeom>
            <a:avLst/>
            <a:gdLst>
              <a:gd name="connsiteX0" fmla="*/ 127755 w 778457"/>
              <a:gd name="connsiteY0" fmla="*/ 685682 h 778930"/>
              <a:gd name="connsiteX1" fmla="*/ 422297 w 778457"/>
              <a:gd name="connsiteY1" fmla="*/ 685682 h 778930"/>
              <a:gd name="connsiteX2" fmla="*/ 329126 w 778457"/>
              <a:gd name="connsiteY2" fmla="*/ 778930 h 778930"/>
              <a:gd name="connsiteX3" fmla="*/ 273664 w 778457"/>
              <a:gd name="connsiteY3" fmla="*/ 770544 h 778930"/>
              <a:gd name="connsiteX4" fmla="*/ 170504 w 778457"/>
              <a:gd name="connsiteY4" fmla="*/ 720952 h 778930"/>
              <a:gd name="connsiteX5" fmla="*/ 32353 w 778457"/>
              <a:gd name="connsiteY5" fmla="*/ 556104 h 778930"/>
              <a:gd name="connsiteX6" fmla="*/ 551770 w 778457"/>
              <a:gd name="connsiteY6" fmla="*/ 556104 h 778930"/>
              <a:gd name="connsiteX7" fmla="*/ 487033 w 778457"/>
              <a:gd name="connsiteY7" fmla="*/ 620893 h 778930"/>
              <a:gd name="connsiteX8" fmla="*/ 69325 w 778457"/>
              <a:gd name="connsiteY8" fmla="*/ 620893 h 778930"/>
              <a:gd name="connsiteX9" fmla="*/ 64046 w 778457"/>
              <a:gd name="connsiteY9" fmla="*/ 614495 h 778930"/>
              <a:gd name="connsiteX10" fmla="*/ 0 w 778457"/>
              <a:gd name="connsiteY10" fmla="*/ 426527 h 778930"/>
              <a:gd name="connsiteX11" fmla="*/ 681241 w 778457"/>
              <a:gd name="connsiteY11" fmla="*/ 426527 h 778930"/>
              <a:gd name="connsiteX12" fmla="*/ 616506 w 778457"/>
              <a:gd name="connsiteY12" fmla="*/ 491315 h 778930"/>
              <a:gd name="connsiteX13" fmla="*/ 10252 w 778457"/>
              <a:gd name="connsiteY13" fmla="*/ 491315 h 778930"/>
              <a:gd name="connsiteX14" fmla="*/ 4742 w 778457"/>
              <a:gd name="connsiteY14" fmla="*/ 473564 h 778930"/>
              <a:gd name="connsiteX15" fmla="*/ 10252 w 778457"/>
              <a:gd name="connsiteY15" fmla="*/ 296949 h 778930"/>
              <a:gd name="connsiteX16" fmla="*/ 764530 w 778457"/>
              <a:gd name="connsiteY16" fmla="*/ 296949 h 778930"/>
              <a:gd name="connsiteX17" fmla="*/ 774606 w 778457"/>
              <a:gd name="connsiteY17" fmla="*/ 307016 h 778930"/>
              <a:gd name="connsiteX18" fmla="*/ 776992 w 778457"/>
              <a:gd name="connsiteY18" fmla="*/ 314701 h 778930"/>
              <a:gd name="connsiteX19" fmla="*/ 778457 w 778457"/>
              <a:gd name="connsiteY19" fmla="*/ 329232 h 778930"/>
              <a:gd name="connsiteX20" fmla="*/ 745978 w 778457"/>
              <a:gd name="connsiteY20" fmla="*/ 361737 h 778930"/>
              <a:gd name="connsiteX21" fmla="*/ 0 w 778457"/>
              <a:gd name="connsiteY21" fmla="*/ 361737 h 778930"/>
              <a:gd name="connsiteX22" fmla="*/ 4742 w 778457"/>
              <a:gd name="connsiteY22" fmla="*/ 314701 h 778930"/>
              <a:gd name="connsiteX23" fmla="*/ 69325 w 778457"/>
              <a:gd name="connsiteY23" fmla="*/ 167371 h 778930"/>
              <a:gd name="connsiteX24" fmla="*/ 634847 w 778457"/>
              <a:gd name="connsiteY24" fmla="*/ 167371 h 778930"/>
              <a:gd name="connsiteX25" fmla="*/ 699689 w 778457"/>
              <a:gd name="connsiteY25" fmla="*/ 232160 h 778930"/>
              <a:gd name="connsiteX26" fmla="*/ 32352 w 778457"/>
              <a:gd name="connsiteY26" fmla="*/ 232160 h 778930"/>
              <a:gd name="connsiteX27" fmla="*/ 64047 w 778457"/>
              <a:gd name="connsiteY27" fmla="*/ 173769 h 778930"/>
              <a:gd name="connsiteX28" fmla="*/ 127755 w 778457"/>
              <a:gd name="connsiteY28" fmla="*/ 102582 h 778930"/>
              <a:gd name="connsiteX29" fmla="*/ 170504 w 778457"/>
              <a:gd name="connsiteY29" fmla="*/ 67312 h 778930"/>
              <a:gd name="connsiteX30" fmla="*/ 390867 w 778457"/>
              <a:gd name="connsiteY30" fmla="*/ 0 h 778930"/>
              <a:gd name="connsiteX31" fmla="*/ 450889 w 778457"/>
              <a:gd name="connsiteY31" fmla="*/ 4542 h 778930"/>
              <a:gd name="connsiteX32" fmla="*/ 478179 w 778457"/>
              <a:gd name="connsiteY32" fmla="*/ 10831 h 778930"/>
              <a:gd name="connsiteX33" fmla="*/ 570006 w 778457"/>
              <a:gd name="connsiteY33" fmla="*/ 102582 h 778930"/>
            </a:gdLst>
            <a:ahLst/>
            <a:cxnLst/>
            <a:rect l="l" t="t" r="r" b="b"/>
            <a:pathLst>
              <a:path w="778457" h="778930">
                <a:moveTo>
                  <a:pt x="127755" y="685682"/>
                </a:moveTo>
                <a:lnTo>
                  <a:pt x="422297" y="685682"/>
                </a:lnTo>
                <a:lnTo>
                  <a:pt x="329126" y="778930"/>
                </a:lnTo>
                <a:lnTo>
                  <a:pt x="273664" y="770544"/>
                </a:lnTo>
                <a:cubicBezTo>
                  <a:pt x="236639" y="759030"/>
                  <a:pt x="201955" y="742201"/>
                  <a:pt x="170504" y="720952"/>
                </a:cubicBezTo>
                <a:close/>
                <a:moveTo>
                  <a:pt x="32353" y="556104"/>
                </a:moveTo>
                <a:lnTo>
                  <a:pt x="551770" y="556104"/>
                </a:lnTo>
                <a:lnTo>
                  <a:pt x="487033" y="620893"/>
                </a:lnTo>
                <a:lnTo>
                  <a:pt x="69325" y="620893"/>
                </a:lnTo>
                <a:lnTo>
                  <a:pt x="64046" y="614495"/>
                </a:lnTo>
                <a:close/>
                <a:moveTo>
                  <a:pt x="0" y="426527"/>
                </a:moveTo>
                <a:lnTo>
                  <a:pt x="681241" y="426527"/>
                </a:lnTo>
                <a:lnTo>
                  <a:pt x="616506" y="491315"/>
                </a:lnTo>
                <a:lnTo>
                  <a:pt x="10252" y="491315"/>
                </a:lnTo>
                <a:lnTo>
                  <a:pt x="4742" y="473564"/>
                </a:lnTo>
                <a:close/>
                <a:moveTo>
                  <a:pt x="10252" y="296949"/>
                </a:moveTo>
                <a:lnTo>
                  <a:pt x="764530" y="296949"/>
                </a:lnTo>
                <a:lnTo>
                  <a:pt x="774606" y="307016"/>
                </a:lnTo>
                <a:lnTo>
                  <a:pt x="776992" y="314701"/>
                </a:lnTo>
                <a:lnTo>
                  <a:pt x="778457" y="329232"/>
                </a:lnTo>
                <a:lnTo>
                  <a:pt x="745978" y="361737"/>
                </a:lnTo>
                <a:lnTo>
                  <a:pt x="0" y="361737"/>
                </a:lnTo>
                <a:lnTo>
                  <a:pt x="4742" y="314701"/>
                </a:lnTo>
                <a:close/>
                <a:moveTo>
                  <a:pt x="69325" y="167371"/>
                </a:moveTo>
                <a:lnTo>
                  <a:pt x="634847" y="167371"/>
                </a:lnTo>
                <a:lnTo>
                  <a:pt x="699689" y="232160"/>
                </a:lnTo>
                <a:lnTo>
                  <a:pt x="32352" y="232160"/>
                </a:lnTo>
                <a:lnTo>
                  <a:pt x="64047" y="173769"/>
                </a:lnTo>
                <a:close/>
                <a:moveTo>
                  <a:pt x="127755" y="102582"/>
                </a:moveTo>
                <a:lnTo>
                  <a:pt x="170504" y="67312"/>
                </a:lnTo>
                <a:cubicBezTo>
                  <a:pt x="233408" y="24815"/>
                  <a:pt x="309239" y="0"/>
                  <a:pt x="390867" y="0"/>
                </a:cubicBezTo>
                <a:cubicBezTo>
                  <a:pt x="411274" y="0"/>
                  <a:pt x="431318" y="1551"/>
                  <a:pt x="450889" y="4542"/>
                </a:cubicBezTo>
                <a:lnTo>
                  <a:pt x="478179" y="10831"/>
                </a:lnTo>
                <a:lnTo>
                  <a:pt x="570006" y="10258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1402">
            <a:off x="209391" y="-133198"/>
            <a:ext cx="603176" cy="607053"/>
          </a:xfrm>
          <a:custGeom>
            <a:avLst/>
            <a:gdLst>
              <a:gd name="connsiteX0" fmla="*/ 492262 w 603176"/>
              <a:gd name="connsiteY0" fmla="*/ 50949 h 607053"/>
              <a:gd name="connsiteX1" fmla="*/ 543169 w 603176"/>
              <a:gd name="connsiteY1" fmla="*/ 0 h 607053"/>
              <a:gd name="connsiteX2" fmla="*/ 570824 w 603176"/>
              <a:gd name="connsiteY2" fmla="*/ 50949 h 607053"/>
              <a:gd name="connsiteX3" fmla="*/ 362790 w 603176"/>
              <a:gd name="connsiteY3" fmla="*/ 180527 h 607053"/>
              <a:gd name="connsiteX4" fmla="*/ 427526 w 603176"/>
              <a:gd name="connsiteY4" fmla="*/ 115738 h 607053"/>
              <a:gd name="connsiteX5" fmla="*/ 592924 w 603176"/>
              <a:gd name="connsiteY5" fmla="*/ 115738 h 607053"/>
              <a:gd name="connsiteX6" fmla="*/ 598434 w 603176"/>
              <a:gd name="connsiteY6" fmla="*/ 133490 h 607053"/>
              <a:gd name="connsiteX7" fmla="*/ 603176 w 603176"/>
              <a:gd name="connsiteY7" fmla="*/ 180527 h 607053"/>
              <a:gd name="connsiteX8" fmla="*/ 233318 w 603176"/>
              <a:gd name="connsiteY8" fmla="*/ 310104 h 607053"/>
              <a:gd name="connsiteX9" fmla="*/ 298054 w 603176"/>
              <a:gd name="connsiteY9" fmla="*/ 245315 h 607053"/>
              <a:gd name="connsiteX10" fmla="*/ 603176 w 603176"/>
              <a:gd name="connsiteY10" fmla="*/ 245315 h 607053"/>
              <a:gd name="connsiteX11" fmla="*/ 598434 w 603176"/>
              <a:gd name="connsiteY11" fmla="*/ 292352 h 607053"/>
              <a:gd name="connsiteX12" fmla="*/ 592924 w 603176"/>
              <a:gd name="connsiteY12" fmla="*/ 310104 h 607053"/>
              <a:gd name="connsiteX13" fmla="*/ 103846 w 603176"/>
              <a:gd name="connsiteY13" fmla="*/ 439682 h 607053"/>
              <a:gd name="connsiteX14" fmla="*/ 168582 w 603176"/>
              <a:gd name="connsiteY14" fmla="*/ 374893 h 607053"/>
              <a:gd name="connsiteX15" fmla="*/ 570824 w 603176"/>
              <a:gd name="connsiteY15" fmla="*/ 374893 h 607053"/>
              <a:gd name="connsiteX16" fmla="*/ 539130 w 603176"/>
              <a:gd name="connsiteY16" fmla="*/ 433284 h 607053"/>
              <a:gd name="connsiteX17" fmla="*/ 533851 w 603176"/>
              <a:gd name="connsiteY17" fmla="*/ 439682 h 607053"/>
              <a:gd name="connsiteX18" fmla="*/ 0 w 603176"/>
              <a:gd name="connsiteY18" fmla="*/ 543612 h 607053"/>
              <a:gd name="connsiteX19" fmla="*/ 39110 w 603176"/>
              <a:gd name="connsiteY19" fmla="*/ 504471 h 607053"/>
              <a:gd name="connsiteX20" fmla="*/ 475421 w 603176"/>
              <a:gd name="connsiteY20" fmla="*/ 504471 h 607053"/>
              <a:gd name="connsiteX21" fmla="*/ 432673 w 603176"/>
              <a:gd name="connsiteY21" fmla="*/ 539741 h 607053"/>
              <a:gd name="connsiteX22" fmla="*/ 212310 w 603176"/>
              <a:gd name="connsiteY22" fmla="*/ 607053 h 607053"/>
              <a:gd name="connsiteX23" fmla="*/ 95107 w 603176"/>
              <a:gd name="connsiteY23" fmla="*/ 589333 h 607053"/>
            </a:gdLst>
            <a:ahLst/>
            <a:cxnLst/>
            <a:rect l="l" t="t" r="r" b="b"/>
            <a:pathLst>
              <a:path w="603176" h="607053">
                <a:moveTo>
                  <a:pt x="492262" y="50949"/>
                </a:moveTo>
                <a:lnTo>
                  <a:pt x="543169" y="0"/>
                </a:lnTo>
                <a:lnTo>
                  <a:pt x="570824" y="50949"/>
                </a:lnTo>
                <a:close/>
                <a:moveTo>
                  <a:pt x="362790" y="180527"/>
                </a:moveTo>
                <a:lnTo>
                  <a:pt x="427526" y="115738"/>
                </a:lnTo>
                <a:lnTo>
                  <a:pt x="592924" y="115738"/>
                </a:lnTo>
                <a:lnTo>
                  <a:pt x="598434" y="133490"/>
                </a:lnTo>
                <a:lnTo>
                  <a:pt x="603176" y="180527"/>
                </a:lnTo>
                <a:close/>
                <a:moveTo>
                  <a:pt x="233318" y="310104"/>
                </a:moveTo>
                <a:lnTo>
                  <a:pt x="298054" y="245315"/>
                </a:lnTo>
                <a:lnTo>
                  <a:pt x="603176" y="245315"/>
                </a:lnTo>
                <a:lnTo>
                  <a:pt x="598434" y="292352"/>
                </a:lnTo>
                <a:lnTo>
                  <a:pt x="592924" y="310104"/>
                </a:lnTo>
                <a:close/>
                <a:moveTo>
                  <a:pt x="103846" y="439682"/>
                </a:moveTo>
                <a:lnTo>
                  <a:pt x="168582" y="374893"/>
                </a:lnTo>
                <a:lnTo>
                  <a:pt x="570824" y="374893"/>
                </a:lnTo>
                <a:lnTo>
                  <a:pt x="539130" y="433284"/>
                </a:lnTo>
                <a:lnTo>
                  <a:pt x="533851" y="439682"/>
                </a:lnTo>
                <a:close/>
                <a:moveTo>
                  <a:pt x="0" y="543612"/>
                </a:moveTo>
                <a:lnTo>
                  <a:pt x="39110" y="504471"/>
                </a:lnTo>
                <a:lnTo>
                  <a:pt x="475421" y="504471"/>
                </a:lnTo>
                <a:lnTo>
                  <a:pt x="432673" y="539741"/>
                </a:lnTo>
                <a:cubicBezTo>
                  <a:pt x="369768" y="582238"/>
                  <a:pt x="293937" y="607053"/>
                  <a:pt x="212310" y="607053"/>
                </a:cubicBezTo>
                <a:cubicBezTo>
                  <a:pt x="171496" y="607053"/>
                  <a:pt x="132131" y="600849"/>
                  <a:pt x="95107" y="5893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166390" y="1688515"/>
            <a:ext cx="363175" cy="808435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25175" y="2720823"/>
            <a:ext cx="363175" cy="808435"/>
          </a:xfrm>
          <a:prstGeom prst="rect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4546158"/>
            <a:ext cx="8864666" cy="2311842"/>
          </a:xfrm>
          <a:custGeom>
            <a:avLst/>
            <a:gdLst>
              <a:gd name="connsiteX0" fmla="*/ 371740 w 8767392"/>
              <a:gd name="connsiteY0" fmla="*/ 0 h 2311842"/>
              <a:gd name="connsiteX1" fmla="*/ 8587824 w 8767392"/>
              <a:gd name="connsiteY1" fmla="*/ 2178285 h 2311842"/>
              <a:gd name="connsiteX2" fmla="*/ 8767392 w 8767392"/>
              <a:gd name="connsiteY2" fmla="*/ 2311842 h 2311842"/>
              <a:gd name="connsiteX3" fmla="*/ 0 w 8767392"/>
              <a:gd name="connsiteY3" fmla="*/ 2311842 h 2311842"/>
              <a:gd name="connsiteX4" fmla="*/ 0 w 8767392"/>
              <a:gd name="connsiteY4" fmla="*/ 4972 h 2311842"/>
            </a:gdLst>
            <a:ahLst/>
            <a:cxnLst/>
            <a:rect l="l" t="t" r="r" b="b"/>
            <a:pathLst>
              <a:path w="8767392" h="2311842">
                <a:moveTo>
                  <a:pt x="371740" y="0"/>
                </a:moveTo>
                <a:cubicBezTo>
                  <a:pt x="3733891" y="0"/>
                  <a:pt x="6718067" y="855932"/>
                  <a:pt x="8587824" y="2178285"/>
                </a:cubicBezTo>
                <a:lnTo>
                  <a:pt x="8767392" y="2311842"/>
                </a:lnTo>
                <a:lnTo>
                  <a:pt x="0" y="2311842"/>
                </a:lnTo>
                <a:lnTo>
                  <a:pt x="0" y="4972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1431518">
            <a:off x="745283" y="4171476"/>
            <a:ext cx="8228826" cy="2786276"/>
          </a:xfrm>
          <a:custGeom>
            <a:avLst/>
            <a:gdLst>
              <a:gd name="connsiteX0" fmla="*/ 0 w 9247286"/>
              <a:gd name="connsiteY0" fmla="*/ 0 h 3562120"/>
              <a:gd name="connsiteX1" fmla="*/ 138295 w 9247286"/>
              <a:gd name="connsiteY1" fmla="*/ 1850 h 3562120"/>
              <a:gd name="connsiteX2" fmla="*/ 9241518 w 9247286"/>
              <a:gd name="connsiteY2" fmla="*/ 3553106 h 3562120"/>
              <a:gd name="connsiteX3" fmla="*/ 9247286 w 9247286"/>
              <a:gd name="connsiteY3" fmla="*/ 3562120 h 3562120"/>
              <a:gd name="connsiteX4" fmla="*/ 9027492 w 9247286"/>
              <a:gd name="connsiteY4" fmla="*/ 3330898 h 3562120"/>
              <a:gd name="connsiteX5" fmla="*/ 95904 w 9247286"/>
              <a:gd name="connsiteY5" fmla="*/ 5154 h 3562120"/>
              <a:gd name="connsiteX6" fmla="*/ 0 w 9247286"/>
              <a:gd name="connsiteY6" fmla="*/ 0 h 3562120"/>
            </a:gdLst>
            <a:ahLst/>
            <a:cxnLst/>
            <a:rect l="l" t="t" r="r" b="b"/>
            <a:pathLst>
              <a:path w="9247286" h="3562120">
                <a:moveTo>
                  <a:pt x="0" y="0"/>
                </a:moveTo>
                <a:lnTo>
                  <a:pt x="138295" y="1850"/>
                </a:lnTo>
                <a:cubicBezTo>
                  <a:pt x="4332388" y="114296"/>
                  <a:pt x="7861553" y="1559728"/>
                  <a:pt x="9241518" y="3553106"/>
                </a:cubicBezTo>
                <a:lnTo>
                  <a:pt x="9247286" y="3562120"/>
                </a:lnTo>
                <a:lnTo>
                  <a:pt x="9027492" y="3330898"/>
                </a:lnTo>
                <a:cubicBezTo>
                  <a:pt x="6900106" y="1306763"/>
                  <a:pt x="3894809" y="219134"/>
                  <a:pt x="95904" y="515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226781" y="4242704"/>
            <a:ext cx="242395" cy="242395"/>
            <a:chOff x="1226781" y="4242704"/>
            <a:chExt cx="242395" cy="242395"/>
          </a:xfrm>
        </p:grpSpPr>
        <p:sp>
          <p:nvSpPr>
            <p:cNvPr id="7" name="标题 1"/>
            <p:cNvSpPr txBox="1"/>
            <p:nvPr/>
          </p:nvSpPr>
          <p:spPr>
            <a:xfrm>
              <a:off x="1226781" y="4242704"/>
              <a:ext cx="242395" cy="242395"/>
            </a:xfrm>
            <a:prstGeom prst="ellipse">
              <a:avLst/>
            </a:prstGeom>
            <a:solidFill>
              <a:schemeClr val="accent1"/>
            </a:solidFill>
            <a:ln w="2540" cap="sq">
              <a:solidFill>
                <a:schemeClr val="accent5">
                  <a:lumMod val="50000"/>
                  <a:alpha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312872" y="4328795"/>
              <a:ext cx="70213" cy="70213"/>
            </a:xfrm>
            <a:prstGeom prst="ellipse">
              <a:avLst/>
            </a:prstGeom>
            <a:solidFill>
              <a:schemeClr val="accent1"/>
            </a:solidFill>
            <a:ln w="254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36739" y="5213701"/>
            <a:ext cx="242395" cy="242395"/>
            <a:chOff x="6636739" y="5213701"/>
            <a:chExt cx="242395" cy="242395"/>
          </a:xfrm>
        </p:grpSpPr>
        <p:sp>
          <p:nvSpPr>
            <p:cNvPr id="10" name="标题 1"/>
            <p:cNvSpPr txBox="1"/>
            <p:nvPr/>
          </p:nvSpPr>
          <p:spPr>
            <a:xfrm>
              <a:off x="6636739" y="5213701"/>
              <a:ext cx="242395" cy="242395"/>
            </a:xfrm>
            <a:prstGeom prst="ellipse">
              <a:avLst/>
            </a:prstGeom>
            <a:solidFill>
              <a:schemeClr val="accent1"/>
            </a:solidFill>
            <a:ln w="2540" cap="sq">
              <a:solidFill>
                <a:schemeClr val="accent5">
                  <a:lumMod val="50000"/>
                  <a:alpha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6722830" y="5299792"/>
              <a:ext cx="70213" cy="70213"/>
            </a:xfrm>
            <a:prstGeom prst="ellipse">
              <a:avLst/>
            </a:prstGeom>
            <a:solidFill>
              <a:schemeClr val="accent1"/>
            </a:solidFill>
            <a:ln w="254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1312871" y="1872028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chemeClr val="tx1"/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312872" y="2627305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建立高效、安全、可靠的数据共享平台</a:t>
            </a:r>
            <a:r>
              <a:rPr kumimoji="1" lang="en-US" altLang="zh-CN" sz="20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2000" dirty="0"/>
          </a:p>
        </p:txBody>
      </p:sp>
      <p:sp>
        <p:nvSpPr>
          <p:cNvPr id="14" name="标题 1"/>
          <p:cNvSpPr txBox="1"/>
          <p:nvPr/>
        </p:nvSpPr>
        <p:spPr>
          <a:xfrm>
            <a:off x="6830353" y="2904336"/>
            <a:ext cx="4680000" cy="624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200">
                <a:ln w="12700">
                  <a:noFill/>
                </a:ln>
                <a:solidFill>
                  <a:schemeClr val="tx1"/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830355" y="3666918"/>
            <a:ext cx="4680000" cy="13369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实现数据互联和共享，消除数据孤岛现象</a:t>
            </a:r>
            <a:r>
              <a:rPr kumimoji="1" lang="en-US" altLang="zh-CN" sz="2000" dirty="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en-US" altLang="zh-CN" sz="2000" dirty="0">
              <a:ln w="12700">
                <a:noFill/>
              </a:ln>
              <a:solidFill>
                <a:schemeClr val="tx1"/>
              </a:solidFill>
              <a:latin typeface="Source Han Sans"/>
              <a:ea typeface="Source Han Sans"/>
              <a:cs typeface="Source Han Sans"/>
            </a:endParaRPr>
          </a:p>
          <a:p>
            <a:pPr algn="l"/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系统目标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0" y="1325640"/>
            <a:ext cx="3528020" cy="2179910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325640" y="1325640"/>
            <a:ext cx="3528020" cy="2179910"/>
          </a:xfrm>
          <a:prstGeom prst="roundRect">
            <a:avLst>
              <a:gd name="adj" fmla="val 272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325640" y="3682650"/>
            <a:ext cx="3528020" cy="2179910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87710" y="1956666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用户身份与访问管理</a:t>
            </a:r>
            <a:endParaRPr kumimoji="1" lang="zh-CN" altLang="en-US" sz="2000" dirty="0"/>
          </a:p>
        </p:txBody>
      </p:sp>
      <p:sp>
        <p:nvSpPr>
          <p:cNvPr id="6" name="标题 1"/>
          <p:cNvSpPr txBox="1"/>
          <p:nvPr/>
        </p:nvSpPr>
        <p:spPr>
          <a:xfrm rot="5400000">
            <a:off x="844206" y="1301448"/>
            <a:ext cx="406831" cy="7744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87710" y="1534781"/>
            <a:ext cx="65290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0808" y="4303368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合规与审计</a:t>
            </a:r>
            <a:endParaRPr kumimoji="1" lang="zh-CN" altLang="en-US" sz="2000" dirty="0"/>
          </a:p>
        </p:txBody>
      </p:sp>
      <p:sp>
        <p:nvSpPr>
          <p:cNvPr id="9" name="标题 1"/>
          <p:cNvSpPr txBox="1"/>
          <p:nvPr/>
        </p:nvSpPr>
        <p:spPr>
          <a:xfrm rot="5400000">
            <a:off x="4517304" y="3648150"/>
            <a:ext cx="406831" cy="7744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60808" y="3881483"/>
            <a:ext cx="65290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05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60808" y="1948917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数据共享与可视化</a:t>
            </a:r>
            <a:endParaRPr kumimoji="1" lang="zh-CN" altLang="en-US" sz="2000" dirty="0"/>
          </a:p>
        </p:txBody>
      </p:sp>
      <p:sp>
        <p:nvSpPr>
          <p:cNvPr id="12" name="标题 1"/>
          <p:cNvSpPr txBox="1"/>
          <p:nvPr/>
        </p:nvSpPr>
        <p:spPr>
          <a:xfrm>
            <a:off x="4560808" y="1527032"/>
            <a:ext cx="65290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90880" y="1325641"/>
            <a:ext cx="3528020" cy="2179910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18190" y="1956667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协作管理</a:t>
            </a:r>
            <a:endParaRPr kumimoji="1" lang="zh-CN" altLang="en-US" sz="2000" dirty="0"/>
          </a:p>
        </p:txBody>
      </p:sp>
      <p:sp>
        <p:nvSpPr>
          <p:cNvPr id="15" name="标题 1"/>
          <p:cNvSpPr txBox="1"/>
          <p:nvPr/>
        </p:nvSpPr>
        <p:spPr>
          <a:xfrm rot="5400000">
            <a:off x="8174687" y="1301449"/>
            <a:ext cx="406831" cy="7744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18190" y="1534782"/>
            <a:ext cx="65290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3687840"/>
            <a:ext cx="3528020" cy="2179910"/>
          </a:xfrm>
          <a:prstGeom prst="roundRect">
            <a:avLst>
              <a:gd name="adj" fmla="val 272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5568" y="4311117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隐私和安全保障</a:t>
            </a:r>
            <a:endParaRPr kumimoji="1" lang="zh-CN" altLang="en-US" sz="2000" dirty="0"/>
          </a:p>
        </p:txBody>
      </p:sp>
      <p:sp>
        <p:nvSpPr>
          <p:cNvPr id="19" name="标题 1"/>
          <p:cNvSpPr txBox="1"/>
          <p:nvPr/>
        </p:nvSpPr>
        <p:spPr>
          <a:xfrm>
            <a:off x="895568" y="3889232"/>
            <a:ext cx="65290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990880" y="3687840"/>
            <a:ext cx="3528020" cy="2179910"/>
          </a:xfrm>
          <a:prstGeom prst="roundRect">
            <a:avLst>
              <a:gd name="adj" fmla="val 272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218190" y="4303368"/>
            <a:ext cx="3073400" cy="14155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知识产权管理</a:t>
            </a:r>
            <a:endParaRPr kumimoji="1" lang="zh-CN" altLang="en-US" sz="2000" dirty="0"/>
          </a:p>
        </p:txBody>
      </p:sp>
      <p:sp>
        <p:nvSpPr>
          <p:cNvPr id="22" name="标题 1"/>
          <p:cNvSpPr txBox="1"/>
          <p:nvPr/>
        </p:nvSpPr>
        <p:spPr>
          <a:xfrm>
            <a:off x="8226048" y="3889232"/>
            <a:ext cx="652909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8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06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功能需求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/>
          <p:nvPr/>
        </p:nvSpPr>
        <p:spPr>
          <a:xfrm>
            <a:off x="660400" y="392435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zh-CN" altLang="en-US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非</a:t>
            </a:r>
            <a:r>
              <a:rPr kumimoji="1" lang="en-US" altLang="zh-CN" sz="32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功能需求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>
            <a:off x="447531" y="884699"/>
            <a:ext cx="144000" cy="14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标题 1"/>
          <p:cNvCxnSpPr/>
          <p:nvPr/>
        </p:nvCxnSpPr>
        <p:spPr>
          <a:xfrm>
            <a:off x="516000" y="956699"/>
            <a:ext cx="720000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accent1"/>
                </a:gs>
                <a:gs pos="80000">
                  <a:schemeClr val="bg1"/>
                </a:gs>
              </a:gsLst>
              <a:lin ang="0" scaled="0"/>
            </a:gradFill>
            <a:miter/>
          </a:ln>
        </p:spPr>
      </p:cxnSp>
      <p:pic>
        <p:nvPicPr>
          <p:cNvPr id="2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053465"/>
            <a:ext cx="10558780" cy="59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commondata" val="eyJoZGlkIjoiMmRhMTIyNTc0YTA2ZWFhZjEzNjI3MTA4NGJkM2Q0NGQifQ=="/>
</p:tagLst>
</file>

<file path=ppt/tags/tag2.xml><?xml version="1.0" encoding="utf-8"?>
<p:tagLst xmlns:p="http://schemas.openxmlformats.org/presentationml/2006/main">
  <p:tag name="KSO_WM_DIAGRAM_VIRTUALLY_FRAME" val="{&quot;height&quot;:361.74996624216834,&quot;left&quot;:214.06212598425196,&quot;top&quot;:102.91937007874017,&quot;width&quot;:530.3267716535435}"/>
</p:tagLst>
</file>

<file path=ppt/tags/tag3.xml><?xml version="1.0" encoding="utf-8"?>
<p:tagLst xmlns:p="http://schemas.openxmlformats.org/presentationml/2006/main">
  <p:tag name="KSO_WM_DIAGRAM_VIRTUALLY_FRAME" val="{&quot;height&quot;:361.74996624216834,&quot;left&quot;:214.06212598425196,&quot;top&quot;:102.91937007874017,&quot;width&quot;:530.3267716535435}"/>
</p:tagLst>
</file>

<file path=ppt/tags/tag4.xml><?xml version="1.0" encoding="utf-8"?>
<p:tagLst xmlns:p="http://schemas.openxmlformats.org/presentationml/2006/main">
  <p:tag name="KSO_WM_DIAGRAM_VIRTUALLY_FRAME" val="{&quot;height&quot;:361.74996624216834,&quot;left&quot;:214.06212598425196,&quot;top&quot;:102.91937007874017,&quot;width&quot;:530.3267716535435}"/>
</p:tagLst>
</file>

<file path=ppt/tags/tag5.xml><?xml version="1.0" encoding="utf-8"?>
<p:tagLst xmlns:p="http://schemas.openxmlformats.org/presentationml/2006/main">
  <p:tag name="KSO_WM_DIAGRAM_VIRTUALLY_FRAME" val="{&quot;height&quot;:361.74996624216834,&quot;left&quot;:214.06212598425196,&quot;top&quot;:102.91937007874017,&quot;width&quot;:530.3267716535435}"/>
</p:tagLst>
</file>

<file path=ppt/tags/tag6.xml><?xml version="1.0" encoding="utf-8"?>
<p:tagLst xmlns:p="http://schemas.openxmlformats.org/presentationml/2006/main">
  <p:tag name="KSO_WM_DIAGRAM_VIRTUALLY_FRAME" val="{&quot;height&quot;:361.74996624216834,&quot;left&quot;:214.06212598425196,&quot;top&quot;:102.91937007874017,&quot;width&quot;:530.3267716535435}"/>
</p:tagLst>
</file>

<file path=ppt/tags/tag7.xml><?xml version="1.0" encoding="utf-8"?>
<p:tagLst xmlns:p="http://schemas.openxmlformats.org/presentationml/2006/main">
  <p:tag name="KSO_WM_DIAGRAM_VIRTUALLY_FRAME" val="{&quot;height&quot;:361.74996624216834,&quot;left&quot;:214.06212598425196,&quot;top&quot;:102.91937007874017,&quot;width&quot;:530.3267716535435}"/>
</p:tagLst>
</file>

<file path=ppt/tags/tag8.xml><?xml version="1.0" encoding="utf-8"?>
<p:tagLst xmlns:p="http://schemas.openxmlformats.org/presentationml/2006/main">
  <p:tag name="KSO_WM_DIAGRAM_VIRTUALLY_FRAME" val="{&quot;height&quot;:361.74996624216834,&quot;left&quot;:214.06212598425196,&quot;top&quot;:102.91937007874017,&quot;width&quot;:530.3267716535435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921A4"/>
      </a:accent1>
      <a:accent2>
        <a:srgbClr val="4FA0F5"/>
      </a:accent2>
      <a:accent3>
        <a:srgbClr val="589A95"/>
      </a:accent3>
      <a:accent4>
        <a:srgbClr val="6CB0A8"/>
      </a:accent4>
      <a:accent5>
        <a:srgbClr val="B4B4B4"/>
      </a:accent5>
      <a:accent6>
        <a:srgbClr val="D8D8D8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921A4"/>
      </a:accent1>
      <a:accent2>
        <a:srgbClr val="4FA0F5"/>
      </a:accent2>
      <a:accent3>
        <a:srgbClr val="589A95"/>
      </a:accent3>
      <a:accent4>
        <a:srgbClr val="6CB0A8"/>
      </a:accent4>
      <a:accent5>
        <a:srgbClr val="B4B4B4"/>
      </a:accent5>
      <a:accent6>
        <a:srgbClr val="D8D8D8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2424</Words>
  <Application>WPS 演示</Application>
  <PresentationFormat>宽屏</PresentationFormat>
  <Paragraphs>322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黑体</vt:lpstr>
      <vt:lpstr>Times New Roman</vt:lpstr>
      <vt:lpstr>OPPOSans R</vt:lpstr>
      <vt:lpstr>AMGDT</vt:lpstr>
      <vt:lpstr>Source Han Sans</vt:lpstr>
      <vt:lpstr>OPPOSans H</vt:lpstr>
      <vt:lpstr>Source Han Sans CN Bold</vt:lpstr>
      <vt:lpstr>OPPOSans B</vt:lpstr>
      <vt:lpstr>Source Han Sans</vt:lpstr>
      <vt:lpstr>等线</vt:lpstr>
      <vt:lpstr>微软雅黑</vt:lpstr>
      <vt:lpstr>Arial Unicode MS</vt:lpstr>
      <vt:lpstr>Abadi</vt:lpstr>
      <vt:lpstr>Source Han Sans CN Bold</vt:lpstr>
      <vt:lpstr>OPPOSans H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陈信</cp:lastModifiedBy>
  <cp:revision>3</cp:revision>
  <dcterms:created xsi:type="dcterms:W3CDTF">2024-05-24T15:50:00Z</dcterms:created>
  <dcterms:modified xsi:type="dcterms:W3CDTF">2024-05-24T15:55:46Z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70649F5CA4D24CD380F32616E1CD1C15_12</vt:lpwstr>
  </property>
  <property fmtid="{D5CDD505-2E9C-101B-9397-08002B2CF9AE}" pid="3" name="KSOProductBuildVer">
    <vt:lpwstr>2052-12.1.0.16729</vt:lpwstr>
  </property>
</Properties>
</file>